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Override PartName="/ppt/notesSlides/notesSlide17.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6"/>
  </p:notesMasterIdLst>
  <p:sldIdLst>
    <p:sldId id="298" r:id="rId2"/>
    <p:sldId id="274" r:id="rId3"/>
    <p:sldId id="287" r:id="rId4"/>
    <p:sldId id="275" r:id="rId5"/>
    <p:sldId id="276" r:id="rId6"/>
    <p:sldId id="277" r:id="rId7"/>
    <p:sldId id="278" r:id="rId8"/>
    <p:sldId id="288" r:id="rId9"/>
    <p:sldId id="273" r:id="rId10"/>
    <p:sldId id="283" r:id="rId11"/>
    <p:sldId id="270" r:id="rId12"/>
    <p:sldId id="289" r:id="rId13"/>
    <p:sldId id="284" r:id="rId14"/>
    <p:sldId id="285" r:id="rId15"/>
    <p:sldId id="290" r:id="rId16"/>
    <p:sldId id="296" r:id="rId17"/>
    <p:sldId id="297" r:id="rId18"/>
    <p:sldId id="291" r:id="rId19"/>
    <p:sldId id="292" r:id="rId20"/>
    <p:sldId id="293" r:id="rId21"/>
    <p:sldId id="294" r:id="rId22"/>
    <p:sldId id="295" r:id="rId23"/>
    <p:sldId id="286" r:id="rId24"/>
    <p:sldId id="266"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90651C3A-4460-11DB-9652-00E08161165F}">
  <a:tblStyle styleId="{57690726-49DA-4552-BDEB-330DD8EA8BD9}" styleName="Table_0">
    <a:wholeTbl>
      <a:tcTxStyle b="off" i="off">
        <a:font>
          <a:latin typeface="Bookman Old Style"/>
          <a:ea typeface="Bookman Old Style"/>
          <a:cs typeface="Bookman Old Style"/>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p:restoredLeft sz="9559" autoAdjust="0"/>
    <p:restoredTop sz="94660"/>
  </p:normalViewPr>
  <p:slideViewPr>
    <p:cSldViewPr snapToGrid="0">
      <p:cViewPr varScale="1">
        <p:scale>
          <a:sx n="64" d="100"/>
          <a:sy n="64" d="100"/>
        </p:scale>
        <p:origin x="-1324" y="-6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42DBD3-C4C1-4979-B49E-7C2A2F7531B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E3D21915-E647-4776-A054-1AE87AEF056E}">
      <dgm:prSet phldrT="[Text]" custT="1"/>
      <dgm:spPr/>
      <dgm:t>
        <a:bodyPr/>
        <a:lstStyle/>
        <a:p>
          <a:r>
            <a:rPr lang="en-IN" sz="1000" b="1" dirty="0">
              <a:latin typeface="Cambria" panose="02040503050406030204" pitchFamily="18" charset="0"/>
              <a:ea typeface="Cambria" panose="02040503050406030204" pitchFamily="18" charset="0"/>
            </a:rPr>
            <a:t>Project </a:t>
          </a:r>
          <a:r>
            <a:rPr lang="en-IN" sz="1200" b="1" dirty="0">
              <a:latin typeface="Cambria" panose="02040503050406030204" pitchFamily="18" charset="0"/>
              <a:ea typeface="Cambria" panose="02040503050406030204" pitchFamily="18" charset="0"/>
            </a:rPr>
            <a:t>Initialization</a:t>
          </a:r>
        </a:p>
      </dgm:t>
    </dgm:pt>
    <dgm:pt modelId="{FA8B7CF5-AF8C-4192-87FC-3FF65B8BC775}" type="parTrans" cxnId="{7A040BB0-A220-4DAF-AC01-CE0FD35D920E}">
      <dgm:prSet/>
      <dgm:spPr/>
      <dgm:t>
        <a:bodyPr/>
        <a:lstStyle/>
        <a:p>
          <a:endParaRPr lang="en-IN"/>
        </a:p>
      </dgm:t>
    </dgm:pt>
    <dgm:pt modelId="{FB16EE41-58F6-497C-8DBB-E43D9B0A74E1}" type="sibTrans" cxnId="{7A040BB0-A220-4DAF-AC01-CE0FD35D920E}">
      <dgm:prSet/>
      <dgm:spPr/>
      <dgm:t>
        <a:bodyPr/>
        <a:lstStyle/>
        <a:p>
          <a:endParaRPr lang="en-IN"/>
        </a:p>
      </dgm:t>
    </dgm:pt>
    <dgm:pt modelId="{3CC47516-ED69-4508-BC2B-4E8957800FDA}">
      <dgm:prSet phldrT="[Text]"/>
      <dgm:spPr/>
      <dgm:t>
        <a:bodyPr/>
        <a:lstStyle/>
        <a:p>
          <a:r>
            <a:rPr lang="en-IN" b="1" dirty="0">
              <a:latin typeface="Cambria" panose="02040503050406030204" pitchFamily="18" charset="0"/>
              <a:ea typeface="Cambria" panose="02040503050406030204" pitchFamily="18" charset="0"/>
            </a:rPr>
            <a:t>Requirement Gathering &amp; Analysis   </a:t>
          </a:r>
          <a:r>
            <a:rPr lang="en-IN" b="1" dirty="0">
              <a:solidFill>
                <a:schemeClr val="tx1">
                  <a:lumMod val="65000"/>
                  <a:lumOff val="35000"/>
                </a:schemeClr>
              </a:solidFill>
              <a:latin typeface="Cambria" panose="02040503050406030204" pitchFamily="18" charset="0"/>
              <a:ea typeface="Cambria" panose="02040503050406030204" pitchFamily="18" charset="0"/>
            </a:rPr>
            <a:t>[03/02/25 - 08/02/2025]</a:t>
          </a:r>
        </a:p>
      </dgm:t>
    </dgm:pt>
    <dgm:pt modelId="{0E9A151F-C128-4D02-B39A-3A649D706DEE}" type="parTrans" cxnId="{8718DBEA-2FC2-4BA4-8785-5C18D9D8F18E}">
      <dgm:prSet/>
      <dgm:spPr/>
      <dgm:t>
        <a:bodyPr/>
        <a:lstStyle/>
        <a:p>
          <a:endParaRPr lang="en-IN"/>
        </a:p>
      </dgm:t>
    </dgm:pt>
    <dgm:pt modelId="{253CAB48-E8D1-403F-AF6C-C95674094118}" type="sibTrans" cxnId="{8718DBEA-2FC2-4BA4-8785-5C18D9D8F18E}">
      <dgm:prSet/>
      <dgm:spPr/>
      <dgm:t>
        <a:bodyPr/>
        <a:lstStyle/>
        <a:p>
          <a:endParaRPr lang="en-IN"/>
        </a:p>
      </dgm:t>
    </dgm:pt>
    <dgm:pt modelId="{04FA4DD6-4EAB-45FC-8F3D-74B7A1F9CDFD}">
      <dgm:prSet phldrT="[Text]"/>
      <dgm:spPr/>
      <dgm:t>
        <a:bodyPr/>
        <a:lstStyle/>
        <a:p>
          <a:r>
            <a:rPr lang="en-IN" b="1" dirty="0">
              <a:latin typeface="Cambria" panose="02040503050406030204" pitchFamily="18" charset="0"/>
              <a:ea typeface="Cambria" panose="02040503050406030204" pitchFamily="18" charset="0"/>
            </a:rPr>
            <a:t> Technology Stack Setup    </a:t>
          </a:r>
          <a:r>
            <a:rPr lang="en-IN" b="1" dirty="0">
              <a:solidFill>
                <a:schemeClr val="tx1">
                  <a:lumMod val="65000"/>
                  <a:lumOff val="35000"/>
                </a:schemeClr>
              </a:solidFill>
              <a:latin typeface="Cambria" panose="02040503050406030204" pitchFamily="18" charset="0"/>
              <a:ea typeface="Cambria" panose="02040503050406030204" pitchFamily="18" charset="0"/>
            </a:rPr>
            <a:t>[11/09/25 - 21/02/25]</a:t>
          </a:r>
        </a:p>
      </dgm:t>
    </dgm:pt>
    <dgm:pt modelId="{F069C5D4-B280-4E29-8A2C-48EC8D9861C4}" type="parTrans" cxnId="{7125AC9C-E685-48AE-9509-095DA2D3FEE0}">
      <dgm:prSet/>
      <dgm:spPr/>
      <dgm:t>
        <a:bodyPr/>
        <a:lstStyle/>
        <a:p>
          <a:endParaRPr lang="en-IN"/>
        </a:p>
      </dgm:t>
    </dgm:pt>
    <dgm:pt modelId="{A291CBDF-60C9-4788-891D-95B7C23828C2}" type="sibTrans" cxnId="{7125AC9C-E685-48AE-9509-095DA2D3FEE0}">
      <dgm:prSet/>
      <dgm:spPr/>
      <dgm:t>
        <a:bodyPr/>
        <a:lstStyle/>
        <a:p>
          <a:endParaRPr lang="en-IN"/>
        </a:p>
      </dgm:t>
    </dgm:pt>
    <dgm:pt modelId="{90AB69BD-C327-446D-9DE9-3715023B6DB9}">
      <dgm:prSet phldrT="[Text]" custT="1"/>
      <dgm:spPr/>
      <dgm:t>
        <a:bodyPr/>
        <a:lstStyle/>
        <a:p>
          <a:r>
            <a:rPr lang="en-IN" sz="1200" b="1" dirty="0">
              <a:latin typeface="Cambria" panose="02040503050406030204" pitchFamily="18" charset="0"/>
              <a:ea typeface="Cambria" panose="02040503050406030204" pitchFamily="18" charset="0"/>
            </a:rPr>
            <a:t>Design    Phase</a:t>
          </a:r>
        </a:p>
      </dgm:t>
    </dgm:pt>
    <dgm:pt modelId="{3CDABD04-A64C-445A-8AF5-803A27785BFC}" type="parTrans" cxnId="{9F5B5CB5-ABBA-4984-9AD4-D6D0A599D0B2}">
      <dgm:prSet/>
      <dgm:spPr/>
      <dgm:t>
        <a:bodyPr/>
        <a:lstStyle/>
        <a:p>
          <a:endParaRPr lang="en-IN"/>
        </a:p>
      </dgm:t>
    </dgm:pt>
    <dgm:pt modelId="{57136A98-C477-43C3-AFF8-82CB0888A2FF}" type="sibTrans" cxnId="{9F5B5CB5-ABBA-4984-9AD4-D6D0A599D0B2}">
      <dgm:prSet/>
      <dgm:spPr/>
      <dgm:t>
        <a:bodyPr/>
        <a:lstStyle/>
        <a:p>
          <a:endParaRPr lang="en-IN"/>
        </a:p>
      </dgm:t>
    </dgm:pt>
    <dgm:pt modelId="{A7BB5FDE-9357-4935-9F67-B916D9CA61D6}">
      <dgm:prSet phldrT="[Text]"/>
      <dgm:spPr/>
      <dgm:t>
        <a:bodyPr/>
        <a:lstStyle/>
        <a:p>
          <a:r>
            <a:rPr lang="en-IN" b="1" dirty="0">
              <a:latin typeface="Cambria" panose="02040503050406030204" pitchFamily="18" charset="0"/>
              <a:ea typeface="Cambria" panose="02040503050406030204" pitchFamily="18" charset="0"/>
            </a:rPr>
            <a:t> System Architecture Design    </a:t>
          </a:r>
          <a:r>
            <a:rPr lang="en-IN" b="1" dirty="0">
              <a:solidFill>
                <a:schemeClr val="tx1">
                  <a:lumMod val="65000"/>
                  <a:lumOff val="35000"/>
                </a:schemeClr>
              </a:solidFill>
              <a:latin typeface="Cambria" panose="02040503050406030204" pitchFamily="18" charset="0"/>
              <a:ea typeface="Cambria" panose="02040503050406030204" pitchFamily="18" charset="0"/>
            </a:rPr>
            <a:t>[15/02/25 – 25/02/25]</a:t>
          </a:r>
        </a:p>
      </dgm:t>
    </dgm:pt>
    <dgm:pt modelId="{9E920B89-5907-431E-84BA-AA01BEC5824D}" type="parTrans" cxnId="{94F067B9-040A-496D-9E75-44F257377A33}">
      <dgm:prSet/>
      <dgm:spPr/>
      <dgm:t>
        <a:bodyPr/>
        <a:lstStyle/>
        <a:p>
          <a:endParaRPr lang="en-IN"/>
        </a:p>
      </dgm:t>
    </dgm:pt>
    <dgm:pt modelId="{784931EF-8FAD-49CC-8D2F-7B47E57D6196}" type="sibTrans" cxnId="{94F067B9-040A-496D-9E75-44F257377A33}">
      <dgm:prSet/>
      <dgm:spPr/>
      <dgm:t>
        <a:bodyPr/>
        <a:lstStyle/>
        <a:p>
          <a:endParaRPr lang="en-IN"/>
        </a:p>
      </dgm:t>
    </dgm:pt>
    <dgm:pt modelId="{91DD5771-14A3-4199-80BB-8BF7239965E5}">
      <dgm:prSet phldrT="[Text]"/>
      <dgm:spPr/>
      <dgm:t>
        <a:bodyPr/>
        <a:lstStyle/>
        <a:p>
          <a:r>
            <a:rPr lang="en-IN" b="1" dirty="0">
              <a:latin typeface="Cambria" panose="02040503050406030204" pitchFamily="18" charset="0"/>
              <a:ea typeface="Cambria" panose="02040503050406030204" pitchFamily="18" charset="0"/>
            </a:rPr>
            <a:t>UI/UX Design    </a:t>
          </a:r>
          <a:r>
            <a:rPr lang="en-IN" b="1" dirty="0">
              <a:solidFill>
                <a:schemeClr val="tx1">
                  <a:lumMod val="65000"/>
                  <a:lumOff val="35000"/>
                </a:schemeClr>
              </a:solidFill>
              <a:latin typeface="Cambria" panose="02040503050406030204" pitchFamily="18" charset="0"/>
              <a:ea typeface="Cambria" panose="02040503050406030204" pitchFamily="18" charset="0"/>
            </a:rPr>
            <a:t>[25/02/25 – 05/03/25]</a:t>
          </a:r>
        </a:p>
      </dgm:t>
    </dgm:pt>
    <dgm:pt modelId="{D340C028-18DD-4C94-89B9-DE17BBE0C25B}" type="parTrans" cxnId="{350E3045-8A75-4A79-A655-62C95C7EC8AF}">
      <dgm:prSet/>
      <dgm:spPr/>
      <dgm:t>
        <a:bodyPr/>
        <a:lstStyle/>
        <a:p>
          <a:endParaRPr lang="en-IN"/>
        </a:p>
      </dgm:t>
    </dgm:pt>
    <dgm:pt modelId="{D70039DE-6043-4A60-BBDA-A86E97A86C84}" type="sibTrans" cxnId="{350E3045-8A75-4A79-A655-62C95C7EC8AF}">
      <dgm:prSet/>
      <dgm:spPr/>
      <dgm:t>
        <a:bodyPr/>
        <a:lstStyle/>
        <a:p>
          <a:endParaRPr lang="en-IN"/>
        </a:p>
      </dgm:t>
    </dgm:pt>
    <dgm:pt modelId="{2F7ABF84-E415-4880-AF3E-78601FB1D2F8}">
      <dgm:prSet phldrT="[Text]"/>
      <dgm:spPr/>
      <dgm:t>
        <a:bodyPr/>
        <a:lstStyle/>
        <a:p>
          <a:r>
            <a:rPr lang="en-IN" b="1" dirty="0">
              <a:latin typeface="Cambria" panose="02040503050406030204" pitchFamily="18" charset="0"/>
              <a:ea typeface="Cambria" panose="02040503050406030204" pitchFamily="18" charset="0"/>
            </a:rPr>
            <a:t>Backend Development  </a:t>
          </a:r>
          <a:r>
            <a:rPr lang="en-IN" b="1" dirty="0">
              <a:solidFill>
                <a:schemeClr val="tx1">
                  <a:lumMod val="65000"/>
                  <a:lumOff val="35000"/>
                </a:schemeClr>
              </a:solidFill>
              <a:latin typeface="Cambria" panose="02040503050406030204" pitchFamily="18" charset="0"/>
              <a:ea typeface="Cambria" panose="02040503050406030204" pitchFamily="18" charset="0"/>
            </a:rPr>
            <a:t>[10/03/25 – 01/04/25]</a:t>
          </a:r>
        </a:p>
      </dgm:t>
    </dgm:pt>
    <dgm:pt modelId="{37DC34DC-8DD1-4EBB-A9D6-5DA3D80A5998}" type="parTrans" cxnId="{04687C4B-45A1-4990-A1B7-3F5298B75CD5}">
      <dgm:prSet/>
      <dgm:spPr/>
      <dgm:t>
        <a:bodyPr/>
        <a:lstStyle/>
        <a:p>
          <a:endParaRPr lang="en-IN"/>
        </a:p>
      </dgm:t>
    </dgm:pt>
    <dgm:pt modelId="{65EC8DDB-3482-4A7F-923C-03902062C4FE}" type="sibTrans" cxnId="{04687C4B-45A1-4990-A1B7-3F5298B75CD5}">
      <dgm:prSet/>
      <dgm:spPr/>
      <dgm:t>
        <a:bodyPr/>
        <a:lstStyle/>
        <a:p>
          <a:endParaRPr lang="en-IN"/>
        </a:p>
      </dgm:t>
    </dgm:pt>
    <dgm:pt modelId="{FF6201ED-CF1D-41A9-92BD-E4DE284C83D9}">
      <dgm:prSet phldrT="[Text]"/>
      <dgm:spPr/>
      <dgm:t>
        <a:bodyPr/>
        <a:lstStyle/>
        <a:p>
          <a:r>
            <a:rPr lang="en-IN" b="1" dirty="0">
              <a:latin typeface="Cambria" panose="02040503050406030204" pitchFamily="18" charset="0"/>
              <a:ea typeface="Cambria" panose="02040503050406030204" pitchFamily="18" charset="0"/>
            </a:rPr>
            <a:t>Frontend Development </a:t>
          </a:r>
          <a:r>
            <a:rPr lang="en-IN" b="1" dirty="0">
              <a:solidFill>
                <a:schemeClr val="tx1">
                  <a:lumMod val="65000"/>
                  <a:lumOff val="35000"/>
                </a:schemeClr>
              </a:solidFill>
              <a:latin typeface="Cambria" panose="02040503050406030204" pitchFamily="18" charset="0"/>
              <a:ea typeface="Cambria" panose="02040503050406030204" pitchFamily="18" charset="0"/>
            </a:rPr>
            <a:t>[06/03/25 – 01/04/25]</a:t>
          </a:r>
        </a:p>
      </dgm:t>
    </dgm:pt>
    <dgm:pt modelId="{71D51110-2D2E-488A-A56B-A41956882D21}" type="parTrans" cxnId="{45CEEBA1-F598-4222-BC80-65C0E9FAA40B}">
      <dgm:prSet/>
      <dgm:spPr/>
      <dgm:t>
        <a:bodyPr/>
        <a:lstStyle/>
        <a:p>
          <a:endParaRPr lang="en-IN"/>
        </a:p>
      </dgm:t>
    </dgm:pt>
    <dgm:pt modelId="{8540E2E0-BC0F-462B-A817-44E592B652FE}" type="sibTrans" cxnId="{45CEEBA1-F598-4222-BC80-65C0E9FAA40B}">
      <dgm:prSet/>
      <dgm:spPr/>
      <dgm:t>
        <a:bodyPr/>
        <a:lstStyle/>
        <a:p>
          <a:endParaRPr lang="en-IN"/>
        </a:p>
      </dgm:t>
    </dgm:pt>
    <dgm:pt modelId="{E34951B3-2F35-4774-A54C-16DF567FB5CA}">
      <dgm:prSet phldrT="[Text]" custT="1"/>
      <dgm:spPr/>
      <dgm:t>
        <a:bodyPr/>
        <a:lstStyle/>
        <a:p>
          <a:r>
            <a:rPr lang="en-IN" sz="1200" b="1" dirty="0">
              <a:latin typeface="Cambria" panose="02040503050406030204" pitchFamily="18" charset="0"/>
              <a:ea typeface="Cambria" panose="02040503050406030204" pitchFamily="18" charset="0"/>
            </a:rPr>
            <a:t> Development Phase</a:t>
          </a:r>
        </a:p>
      </dgm:t>
    </dgm:pt>
    <dgm:pt modelId="{036DB93B-56E2-4961-9315-E8C525EB81EE}" type="sibTrans" cxnId="{ED792104-8714-40CB-A771-5EB69DF6523D}">
      <dgm:prSet/>
      <dgm:spPr/>
      <dgm:t>
        <a:bodyPr/>
        <a:lstStyle/>
        <a:p>
          <a:endParaRPr lang="en-IN"/>
        </a:p>
      </dgm:t>
    </dgm:pt>
    <dgm:pt modelId="{DC82656E-C86A-4376-81C3-4D016223431F}" type="parTrans" cxnId="{ED792104-8714-40CB-A771-5EB69DF6523D}">
      <dgm:prSet/>
      <dgm:spPr/>
      <dgm:t>
        <a:bodyPr/>
        <a:lstStyle/>
        <a:p>
          <a:endParaRPr lang="en-IN"/>
        </a:p>
      </dgm:t>
    </dgm:pt>
    <dgm:pt modelId="{4F542412-E4C2-4CF8-8781-ED7F669017E5}">
      <dgm:prSet phldrT="[Text]" custT="1"/>
      <dgm:spPr/>
      <dgm:t>
        <a:bodyPr/>
        <a:lstStyle/>
        <a:p>
          <a:r>
            <a:rPr lang="en-IN" sz="1000" b="1" dirty="0"/>
            <a:t>Deployment &amp; Documentation</a:t>
          </a:r>
        </a:p>
      </dgm:t>
    </dgm:pt>
    <dgm:pt modelId="{A79C97B8-0442-4ABC-A4B8-0E2DD1CEF573}" type="parTrans" cxnId="{3C4F081A-FAAF-4CC3-82E1-2335124AF345}">
      <dgm:prSet/>
      <dgm:spPr/>
      <dgm:t>
        <a:bodyPr/>
        <a:lstStyle/>
        <a:p>
          <a:endParaRPr lang="en-IN"/>
        </a:p>
      </dgm:t>
    </dgm:pt>
    <dgm:pt modelId="{640EB8D6-F0B1-458E-AA76-39E0E114B601}" type="sibTrans" cxnId="{3C4F081A-FAAF-4CC3-82E1-2335124AF345}">
      <dgm:prSet/>
      <dgm:spPr/>
      <dgm:t>
        <a:bodyPr/>
        <a:lstStyle/>
        <a:p>
          <a:endParaRPr lang="en-IN"/>
        </a:p>
      </dgm:t>
    </dgm:pt>
    <dgm:pt modelId="{068F85F7-590C-4727-A72A-4CF37A4852F3}">
      <dgm:prSet phldrT="[Text]"/>
      <dgm:spPr/>
      <dgm:t>
        <a:bodyPr/>
        <a:lstStyle/>
        <a:p>
          <a:r>
            <a:rPr lang="en-IN" b="1" dirty="0"/>
            <a:t>Database Integration    </a:t>
          </a:r>
          <a:r>
            <a:rPr lang="en-IN" b="1" dirty="0">
              <a:solidFill>
                <a:schemeClr val="tx1">
                  <a:lumMod val="65000"/>
                  <a:lumOff val="35000"/>
                </a:schemeClr>
              </a:solidFill>
            </a:rPr>
            <a:t>[15/03/25 – 01/04/25]</a:t>
          </a:r>
        </a:p>
      </dgm:t>
    </dgm:pt>
    <dgm:pt modelId="{D1472ACD-868B-44CE-B248-ADA499D35A05}" type="parTrans" cxnId="{2B5383E7-341A-4656-B919-9590CFA399D6}">
      <dgm:prSet/>
      <dgm:spPr/>
      <dgm:t>
        <a:bodyPr/>
        <a:lstStyle/>
        <a:p>
          <a:endParaRPr lang="en-IN"/>
        </a:p>
      </dgm:t>
    </dgm:pt>
    <dgm:pt modelId="{83BB8F9B-0F6A-47CB-976A-7E5B1E04F0B7}" type="sibTrans" cxnId="{2B5383E7-341A-4656-B919-9590CFA399D6}">
      <dgm:prSet/>
      <dgm:spPr/>
      <dgm:t>
        <a:bodyPr/>
        <a:lstStyle/>
        <a:p>
          <a:endParaRPr lang="en-IN"/>
        </a:p>
      </dgm:t>
    </dgm:pt>
    <dgm:pt modelId="{D64F5960-73B4-4F6F-B08A-BA007AB787C8}">
      <dgm:prSet phldrT="[Text]"/>
      <dgm:spPr/>
      <dgm:t>
        <a:bodyPr/>
        <a:lstStyle/>
        <a:p>
          <a:r>
            <a:rPr lang="en-IN" b="1" dirty="0"/>
            <a:t>Deployment    </a:t>
          </a:r>
          <a:r>
            <a:rPr lang="en-IN" b="1" dirty="0">
              <a:solidFill>
                <a:schemeClr val="tx1">
                  <a:lumMod val="65000"/>
                  <a:lumOff val="35000"/>
                </a:schemeClr>
              </a:solidFill>
            </a:rPr>
            <a:t>[02/04/25 – 12/04/25]</a:t>
          </a:r>
        </a:p>
      </dgm:t>
    </dgm:pt>
    <dgm:pt modelId="{A010152E-3894-4710-962E-D97AC6767591}" type="parTrans" cxnId="{1820014F-3C5B-4BCE-A92B-6DA8E7F89B35}">
      <dgm:prSet/>
      <dgm:spPr/>
      <dgm:t>
        <a:bodyPr/>
        <a:lstStyle/>
        <a:p>
          <a:endParaRPr lang="en-IN"/>
        </a:p>
      </dgm:t>
    </dgm:pt>
    <dgm:pt modelId="{80D3542B-AF04-4BBA-AD68-3E1E0D405511}" type="sibTrans" cxnId="{1820014F-3C5B-4BCE-A92B-6DA8E7F89B35}">
      <dgm:prSet/>
      <dgm:spPr/>
      <dgm:t>
        <a:bodyPr/>
        <a:lstStyle/>
        <a:p>
          <a:endParaRPr lang="en-IN"/>
        </a:p>
      </dgm:t>
    </dgm:pt>
    <dgm:pt modelId="{322A1255-9DE2-4999-8451-5415BB0131F5}">
      <dgm:prSet phldrT="[Text]"/>
      <dgm:spPr/>
      <dgm:t>
        <a:bodyPr/>
        <a:lstStyle/>
        <a:p>
          <a:r>
            <a:rPr lang="en-IN" b="1" dirty="0"/>
            <a:t>Final Documentation    </a:t>
          </a:r>
          <a:r>
            <a:rPr lang="en-IN" b="1" dirty="0">
              <a:solidFill>
                <a:schemeClr val="tx1">
                  <a:lumMod val="65000"/>
                  <a:lumOff val="35000"/>
                </a:schemeClr>
              </a:solidFill>
            </a:rPr>
            <a:t>[13/04/25 – 20/4/25]</a:t>
          </a:r>
        </a:p>
      </dgm:t>
    </dgm:pt>
    <dgm:pt modelId="{D9F580DF-2444-4D17-99E9-010C0AB2D1D2}" type="parTrans" cxnId="{DB414794-FF90-4DA3-AEF6-038EDFD22935}">
      <dgm:prSet/>
      <dgm:spPr/>
      <dgm:t>
        <a:bodyPr/>
        <a:lstStyle/>
        <a:p>
          <a:endParaRPr lang="en-IN"/>
        </a:p>
      </dgm:t>
    </dgm:pt>
    <dgm:pt modelId="{53037CF8-2D22-4D70-880B-44B854577D6A}" type="sibTrans" cxnId="{DB414794-FF90-4DA3-AEF6-038EDFD22935}">
      <dgm:prSet/>
      <dgm:spPr/>
      <dgm:t>
        <a:bodyPr/>
        <a:lstStyle/>
        <a:p>
          <a:endParaRPr lang="en-IN"/>
        </a:p>
      </dgm:t>
    </dgm:pt>
    <dgm:pt modelId="{95B1F118-ED70-4203-8772-5153BE9D36FA}" type="pres">
      <dgm:prSet presAssocID="{B042DBD3-C4C1-4979-B49E-7C2A2F7531B9}" presName="linearFlow" presStyleCnt="0">
        <dgm:presLayoutVars>
          <dgm:dir/>
          <dgm:animLvl val="lvl"/>
          <dgm:resizeHandles val="exact"/>
        </dgm:presLayoutVars>
      </dgm:prSet>
      <dgm:spPr/>
      <dgm:t>
        <a:bodyPr/>
        <a:lstStyle/>
        <a:p>
          <a:endParaRPr lang="en-US"/>
        </a:p>
      </dgm:t>
    </dgm:pt>
    <dgm:pt modelId="{AE9B0EA7-CD2B-4FDA-9406-2A56BE3AFED8}" type="pres">
      <dgm:prSet presAssocID="{E3D21915-E647-4776-A054-1AE87AEF056E}" presName="composite" presStyleCnt="0"/>
      <dgm:spPr/>
    </dgm:pt>
    <dgm:pt modelId="{1F2E5693-09A6-463F-8D30-4F090724ADA3}" type="pres">
      <dgm:prSet presAssocID="{E3D21915-E647-4776-A054-1AE87AEF056E}" presName="parentText" presStyleLbl="alignNode1" presStyleIdx="0" presStyleCnt="4" custScaleY="100000">
        <dgm:presLayoutVars>
          <dgm:chMax val="1"/>
          <dgm:bulletEnabled val="1"/>
        </dgm:presLayoutVars>
      </dgm:prSet>
      <dgm:spPr/>
      <dgm:t>
        <a:bodyPr/>
        <a:lstStyle/>
        <a:p>
          <a:endParaRPr lang="en-US"/>
        </a:p>
      </dgm:t>
    </dgm:pt>
    <dgm:pt modelId="{8C28A2E8-443A-4623-9116-D260A2720CAF}" type="pres">
      <dgm:prSet presAssocID="{E3D21915-E647-4776-A054-1AE87AEF056E}" presName="descendantText" presStyleLbl="alignAcc1" presStyleIdx="0" presStyleCnt="4">
        <dgm:presLayoutVars>
          <dgm:bulletEnabled val="1"/>
        </dgm:presLayoutVars>
      </dgm:prSet>
      <dgm:spPr/>
      <dgm:t>
        <a:bodyPr/>
        <a:lstStyle/>
        <a:p>
          <a:endParaRPr lang="en-US"/>
        </a:p>
      </dgm:t>
    </dgm:pt>
    <dgm:pt modelId="{5E04BED7-9BE3-451F-8B8D-2AFCC718B0E3}" type="pres">
      <dgm:prSet presAssocID="{FB16EE41-58F6-497C-8DBB-E43D9B0A74E1}" presName="sp" presStyleCnt="0"/>
      <dgm:spPr/>
    </dgm:pt>
    <dgm:pt modelId="{7BAF3F05-5063-4BDE-8693-10C8944C3B1E}" type="pres">
      <dgm:prSet presAssocID="{90AB69BD-C327-446D-9DE9-3715023B6DB9}" presName="composite" presStyleCnt="0"/>
      <dgm:spPr/>
    </dgm:pt>
    <dgm:pt modelId="{4ECBB45D-2B98-41FB-A9DC-A6EDAC6759C2}" type="pres">
      <dgm:prSet presAssocID="{90AB69BD-C327-446D-9DE9-3715023B6DB9}" presName="parentText" presStyleLbl="alignNode1" presStyleIdx="1" presStyleCnt="4">
        <dgm:presLayoutVars>
          <dgm:chMax val="1"/>
          <dgm:bulletEnabled val="1"/>
        </dgm:presLayoutVars>
      </dgm:prSet>
      <dgm:spPr/>
      <dgm:t>
        <a:bodyPr/>
        <a:lstStyle/>
        <a:p>
          <a:endParaRPr lang="en-US"/>
        </a:p>
      </dgm:t>
    </dgm:pt>
    <dgm:pt modelId="{9ACAB0BC-9539-41E7-BD0D-7A77166D4681}" type="pres">
      <dgm:prSet presAssocID="{90AB69BD-C327-446D-9DE9-3715023B6DB9}" presName="descendantText" presStyleLbl="alignAcc1" presStyleIdx="1" presStyleCnt="4">
        <dgm:presLayoutVars>
          <dgm:bulletEnabled val="1"/>
        </dgm:presLayoutVars>
      </dgm:prSet>
      <dgm:spPr/>
      <dgm:t>
        <a:bodyPr/>
        <a:lstStyle/>
        <a:p>
          <a:endParaRPr lang="en-US"/>
        </a:p>
      </dgm:t>
    </dgm:pt>
    <dgm:pt modelId="{AF654686-41E3-4B4E-8041-C366A6D0DEEA}" type="pres">
      <dgm:prSet presAssocID="{57136A98-C477-43C3-AFF8-82CB0888A2FF}" presName="sp" presStyleCnt="0"/>
      <dgm:spPr/>
    </dgm:pt>
    <dgm:pt modelId="{125DDA9B-5052-427A-8A80-7D306B514D70}" type="pres">
      <dgm:prSet presAssocID="{E34951B3-2F35-4774-A54C-16DF567FB5CA}" presName="composite" presStyleCnt="0"/>
      <dgm:spPr/>
    </dgm:pt>
    <dgm:pt modelId="{69F0F839-EE1E-4806-B208-BF9D4303E930}" type="pres">
      <dgm:prSet presAssocID="{E34951B3-2F35-4774-A54C-16DF567FB5CA}" presName="parentText" presStyleLbl="alignNode1" presStyleIdx="2" presStyleCnt="4">
        <dgm:presLayoutVars>
          <dgm:chMax val="1"/>
          <dgm:bulletEnabled val="1"/>
        </dgm:presLayoutVars>
      </dgm:prSet>
      <dgm:spPr/>
      <dgm:t>
        <a:bodyPr/>
        <a:lstStyle/>
        <a:p>
          <a:endParaRPr lang="en-US"/>
        </a:p>
      </dgm:t>
    </dgm:pt>
    <dgm:pt modelId="{D1644D2D-0B6C-4702-8AF5-5E0D687E04D8}" type="pres">
      <dgm:prSet presAssocID="{E34951B3-2F35-4774-A54C-16DF567FB5CA}" presName="descendantText" presStyleLbl="alignAcc1" presStyleIdx="2" presStyleCnt="4">
        <dgm:presLayoutVars>
          <dgm:bulletEnabled val="1"/>
        </dgm:presLayoutVars>
      </dgm:prSet>
      <dgm:spPr/>
      <dgm:t>
        <a:bodyPr/>
        <a:lstStyle/>
        <a:p>
          <a:endParaRPr lang="en-US"/>
        </a:p>
      </dgm:t>
    </dgm:pt>
    <dgm:pt modelId="{8B39CD43-9539-43A5-82E2-044E88AE0831}" type="pres">
      <dgm:prSet presAssocID="{036DB93B-56E2-4961-9315-E8C525EB81EE}" presName="sp" presStyleCnt="0"/>
      <dgm:spPr/>
    </dgm:pt>
    <dgm:pt modelId="{3EC4B7CD-3C9C-4117-8B59-62B26A942B59}" type="pres">
      <dgm:prSet presAssocID="{4F542412-E4C2-4CF8-8781-ED7F669017E5}" presName="composite" presStyleCnt="0"/>
      <dgm:spPr/>
    </dgm:pt>
    <dgm:pt modelId="{F5918E81-298F-447C-A7E9-19873F26713B}" type="pres">
      <dgm:prSet presAssocID="{4F542412-E4C2-4CF8-8781-ED7F669017E5}" presName="parentText" presStyleLbl="alignNode1" presStyleIdx="3" presStyleCnt="4">
        <dgm:presLayoutVars>
          <dgm:chMax val="1"/>
          <dgm:bulletEnabled val="1"/>
        </dgm:presLayoutVars>
      </dgm:prSet>
      <dgm:spPr/>
      <dgm:t>
        <a:bodyPr/>
        <a:lstStyle/>
        <a:p>
          <a:endParaRPr lang="en-US"/>
        </a:p>
      </dgm:t>
    </dgm:pt>
    <dgm:pt modelId="{675AC5A9-B271-4189-A8D0-29597CAF3973}" type="pres">
      <dgm:prSet presAssocID="{4F542412-E4C2-4CF8-8781-ED7F669017E5}" presName="descendantText" presStyleLbl="alignAcc1" presStyleIdx="3" presStyleCnt="4">
        <dgm:presLayoutVars>
          <dgm:bulletEnabled val="1"/>
        </dgm:presLayoutVars>
      </dgm:prSet>
      <dgm:spPr/>
      <dgm:t>
        <a:bodyPr/>
        <a:lstStyle/>
        <a:p>
          <a:endParaRPr lang="en-US"/>
        </a:p>
      </dgm:t>
    </dgm:pt>
  </dgm:ptLst>
  <dgm:cxnLst>
    <dgm:cxn modelId="{1BD3A660-4C15-4B58-BB70-6E7FF20B44A7}" type="presOf" srcId="{FF6201ED-CF1D-41A9-92BD-E4DE284C83D9}" destId="{D1644D2D-0B6C-4702-8AF5-5E0D687E04D8}" srcOrd="0" destOrd="1" presId="urn:microsoft.com/office/officeart/2005/8/layout/chevron2"/>
    <dgm:cxn modelId="{1DDB181F-62A2-4A73-97AE-55E9EDDAF03D}" type="presOf" srcId="{B042DBD3-C4C1-4979-B49E-7C2A2F7531B9}" destId="{95B1F118-ED70-4203-8772-5153BE9D36FA}" srcOrd="0" destOrd="0" presId="urn:microsoft.com/office/officeart/2005/8/layout/chevron2"/>
    <dgm:cxn modelId="{7125AC9C-E685-48AE-9509-095DA2D3FEE0}" srcId="{E3D21915-E647-4776-A054-1AE87AEF056E}" destId="{04FA4DD6-4EAB-45FC-8F3D-74B7A1F9CDFD}" srcOrd="1" destOrd="0" parTransId="{F069C5D4-B280-4E29-8A2C-48EC8D9861C4}" sibTransId="{A291CBDF-60C9-4788-891D-95B7C23828C2}"/>
    <dgm:cxn modelId="{D5630D65-0C27-4A57-9298-6010978F5218}" type="presOf" srcId="{04FA4DD6-4EAB-45FC-8F3D-74B7A1F9CDFD}" destId="{8C28A2E8-443A-4623-9116-D260A2720CAF}" srcOrd="0" destOrd="1" presId="urn:microsoft.com/office/officeart/2005/8/layout/chevron2"/>
    <dgm:cxn modelId="{350E3045-8A75-4A79-A655-62C95C7EC8AF}" srcId="{90AB69BD-C327-446D-9DE9-3715023B6DB9}" destId="{91DD5771-14A3-4199-80BB-8BF7239965E5}" srcOrd="1" destOrd="0" parTransId="{D340C028-18DD-4C94-89B9-DE17BBE0C25B}" sibTransId="{D70039DE-6043-4A60-BBDA-A86E97A86C84}"/>
    <dgm:cxn modelId="{04687C4B-45A1-4990-A1B7-3F5298B75CD5}" srcId="{E34951B3-2F35-4774-A54C-16DF567FB5CA}" destId="{2F7ABF84-E415-4880-AF3E-78601FB1D2F8}" srcOrd="0" destOrd="0" parTransId="{37DC34DC-8DD1-4EBB-A9D6-5DA3D80A5998}" sibTransId="{65EC8DDB-3482-4A7F-923C-03902062C4FE}"/>
    <dgm:cxn modelId="{6CF8E01C-1C7A-4248-B594-DE8A261B64D9}" type="presOf" srcId="{91DD5771-14A3-4199-80BB-8BF7239965E5}" destId="{9ACAB0BC-9539-41E7-BD0D-7A77166D4681}" srcOrd="0" destOrd="1" presId="urn:microsoft.com/office/officeart/2005/8/layout/chevron2"/>
    <dgm:cxn modelId="{7A040BB0-A220-4DAF-AC01-CE0FD35D920E}" srcId="{B042DBD3-C4C1-4979-B49E-7C2A2F7531B9}" destId="{E3D21915-E647-4776-A054-1AE87AEF056E}" srcOrd="0" destOrd="0" parTransId="{FA8B7CF5-AF8C-4192-87FC-3FF65B8BC775}" sibTransId="{FB16EE41-58F6-497C-8DBB-E43D9B0A74E1}"/>
    <dgm:cxn modelId="{8718DBEA-2FC2-4BA4-8785-5C18D9D8F18E}" srcId="{E3D21915-E647-4776-A054-1AE87AEF056E}" destId="{3CC47516-ED69-4508-BC2B-4E8957800FDA}" srcOrd="0" destOrd="0" parTransId="{0E9A151F-C128-4D02-B39A-3A649D706DEE}" sibTransId="{253CAB48-E8D1-403F-AF6C-C95674094118}"/>
    <dgm:cxn modelId="{E9AE3461-7215-4FCE-BA6A-38D9CD84D740}" type="presOf" srcId="{A7BB5FDE-9357-4935-9F67-B916D9CA61D6}" destId="{9ACAB0BC-9539-41E7-BD0D-7A77166D4681}" srcOrd="0" destOrd="0" presId="urn:microsoft.com/office/officeart/2005/8/layout/chevron2"/>
    <dgm:cxn modelId="{777DEB74-D6A0-43C1-9819-308CC8137A73}" type="presOf" srcId="{E34951B3-2F35-4774-A54C-16DF567FB5CA}" destId="{69F0F839-EE1E-4806-B208-BF9D4303E930}" srcOrd="0" destOrd="0" presId="urn:microsoft.com/office/officeart/2005/8/layout/chevron2"/>
    <dgm:cxn modelId="{F8A4AA09-F1BB-473F-B743-FE964A9DD90E}" type="presOf" srcId="{068F85F7-590C-4727-A72A-4CF37A4852F3}" destId="{D1644D2D-0B6C-4702-8AF5-5E0D687E04D8}" srcOrd="0" destOrd="2" presId="urn:microsoft.com/office/officeart/2005/8/layout/chevron2"/>
    <dgm:cxn modelId="{9A1205DB-0FB7-43A3-B3B9-5E109EEFFBB3}" type="presOf" srcId="{D64F5960-73B4-4F6F-B08A-BA007AB787C8}" destId="{675AC5A9-B271-4189-A8D0-29597CAF3973}" srcOrd="0" destOrd="0" presId="urn:microsoft.com/office/officeart/2005/8/layout/chevron2"/>
    <dgm:cxn modelId="{1820014F-3C5B-4BCE-A92B-6DA8E7F89B35}" srcId="{4F542412-E4C2-4CF8-8781-ED7F669017E5}" destId="{D64F5960-73B4-4F6F-B08A-BA007AB787C8}" srcOrd="0" destOrd="0" parTransId="{A010152E-3894-4710-962E-D97AC6767591}" sibTransId="{80D3542B-AF04-4BBA-AD68-3E1E0D405511}"/>
    <dgm:cxn modelId="{45CEEBA1-F598-4222-BC80-65C0E9FAA40B}" srcId="{E34951B3-2F35-4774-A54C-16DF567FB5CA}" destId="{FF6201ED-CF1D-41A9-92BD-E4DE284C83D9}" srcOrd="1" destOrd="0" parTransId="{71D51110-2D2E-488A-A56B-A41956882D21}" sibTransId="{8540E2E0-BC0F-462B-A817-44E592B652FE}"/>
    <dgm:cxn modelId="{85C15868-C8FC-45F5-BE48-E44D4926C727}" type="presOf" srcId="{322A1255-9DE2-4999-8451-5415BB0131F5}" destId="{675AC5A9-B271-4189-A8D0-29597CAF3973}" srcOrd="0" destOrd="1" presId="urn:microsoft.com/office/officeart/2005/8/layout/chevron2"/>
    <dgm:cxn modelId="{3C4F081A-FAAF-4CC3-82E1-2335124AF345}" srcId="{B042DBD3-C4C1-4979-B49E-7C2A2F7531B9}" destId="{4F542412-E4C2-4CF8-8781-ED7F669017E5}" srcOrd="3" destOrd="0" parTransId="{A79C97B8-0442-4ABC-A4B8-0E2DD1CEF573}" sibTransId="{640EB8D6-F0B1-458E-AA76-39E0E114B601}"/>
    <dgm:cxn modelId="{ED792104-8714-40CB-A771-5EB69DF6523D}" srcId="{B042DBD3-C4C1-4979-B49E-7C2A2F7531B9}" destId="{E34951B3-2F35-4774-A54C-16DF567FB5CA}" srcOrd="2" destOrd="0" parTransId="{DC82656E-C86A-4376-81C3-4D016223431F}" sibTransId="{036DB93B-56E2-4961-9315-E8C525EB81EE}"/>
    <dgm:cxn modelId="{94F067B9-040A-496D-9E75-44F257377A33}" srcId="{90AB69BD-C327-446D-9DE9-3715023B6DB9}" destId="{A7BB5FDE-9357-4935-9F67-B916D9CA61D6}" srcOrd="0" destOrd="0" parTransId="{9E920B89-5907-431E-84BA-AA01BEC5824D}" sibTransId="{784931EF-8FAD-49CC-8D2F-7B47E57D6196}"/>
    <dgm:cxn modelId="{FEDCDCDE-4DE5-47E6-9BA8-EEBBDDE9D482}" type="presOf" srcId="{3CC47516-ED69-4508-BC2B-4E8957800FDA}" destId="{8C28A2E8-443A-4623-9116-D260A2720CAF}" srcOrd="0" destOrd="0" presId="urn:microsoft.com/office/officeart/2005/8/layout/chevron2"/>
    <dgm:cxn modelId="{2B5383E7-341A-4656-B919-9590CFA399D6}" srcId="{E34951B3-2F35-4774-A54C-16DF567FB5CA}" destId="{068F85F7-590C-4727-A72A-4CF37A4852F3}" srcOrd="2" destOrd="0" parTransId="{D1472ACD-868B-44CE-B248-ADA499D35A05}" sibTransId="{83BB8F9B-0F6A-47CB-976A-7E5B1E04F0B7}"/>
    <dgm:cxn modelId="{05415422-EF64-4E19-B538-C2C8A83D8CE0}" type="presOf" srcId="{4F542412-E4C2-4CF8-8781-ED7F669017E5}" destId="{F5918E81-298F-447C-A7E9-19873F26713B}" srcOrd="0" destOrd="0" presId="urn:microsoft.com/office/officeart/2005/8/layout/chevron2"/>
    <dgm:cxn modelId="{9F5B5CB5-ABBA-4984-9AD4-D6D0A599D0B2}" srcId="{B042DBD3-C4C1-4979-B49E-7C2A2F7531B9}" destId="{90AB69BD-C327-446D-9DE9-3715023B6DB9}" srcOrd="1" destOrd="0" parTransId="{3CDABD04-A64C-445A-8AF5-803A27785BFC}" sibTransId="{57136A98-C477-43C3-AFF8-82CB0888A2FF}"/>
    <dgm:cxn modelId="{6F418354-48FB-4F7A-8FD6-4800105211A4}" type="presOf" srcId="{90AB69BD-C327-446D-9DE9-3715023B6DB9}" destId="{4ECBB45D-2B98-41FB-A9DC-A6EDAC6759C2}" srcOrd="0" destOrd="0" presId="urn:microsoft.com/office/officeart/2005/8/layout/chevron2"/>
    <dgm:cxn modelId="{28628D23-D4C2-4B9D-9768-660A33BCF2DB}" type="presOf" srcId="{E3D21915-E647-4776-A054-1AE87AEF056E}" destId="{1F2E5693-09A6-463F-8D30-4F090724ADA3}" srcOrd="0" destOrd="0" presId="urn:microsoft.com/office/officeart/2005/8/layout/chevron2"/>
    <dgm:cxn modelId="{DB414794-FF90-4DA3-AEF6-038EDFD22935}" srcId="{4F542412-E4C2-4CF8-8781-ED7F669017E5}" destId="{322A1255-9DE2-4999-8451-5415BB0131F5}" srcOrd="1" destOrd="0" parTransId="{D9F580DF-2444-4D17-99E9-010C0AB2D1D2}" sibTransId="{53037CF8-2D22-4D70-880B-44B854577D6A}"/>
    <dgm:cxn modelId="{F543ADC3-A6EB-4753-8DBC-9290156CEDAE}" type="presOf" srcId="{2F7ABF84-E415-4880-AF3E-78601FB1D2F8}" destId="{D1644D2D-0B6C-4702-8AF5-5E0D687E04D8}" srcOrd="0" destOrd="0" presId="urn:microsoft.com/office/officeart/2005/8/layout/chevron2"/>
    <dgm:cxn modelId="{060B01B8-DBA0-410F-8300-87B33E098A08}" type="presParOf" srcId="{95B1F118-ED70-4203-8772-5153BE9D36FA}" destId="{AE9B0EA7-CD2B-4FDA-9406-2A56BE3AFED8}" srcOrd="0" destOrd="0" presId="urn:microsoft.com/office/officeart/2005/8/layout/chevron2"/>
    <dgm:cxn modelId="{5FCE34D1-CFDC-49A6-AA92-9E9A15D1D9A6}" type="presParOf" srcId="{AE9B0EA7-CD2B-4FDA-9406-2A56BE3AFED8}" destId="{1F2E5693-09A6-463F-8D30-4F090724ADA3}" srcOrd="0" destOrd="0" presId="urn:microsoft.com/office/officeart/2005/8/layout/chevron2"/>
    <dgm:cxn modelId="{D5339403-2F7B-4A8A-817A-F38600DB517C}" type="presParOf" srcId="{AE9B0EA7-CD2B-4FDA-9406-2A56BE3AFED8}" destId="{8C28A2E8-443A-4623-9116-D260A2720CAF}" srcOrd="1" destOrd="0" presId="urn:microsoft.com/office/officeart/2005/8/layout/chevron2"/>
    <dgm:cxn modelId="{5B5DD37D-7F4B-404C-B927-D4A6E5D1C802}" type="presParOf" srcId="{95B1F118-ED70-4203-8772-5153BE9D36FA}" destId="{5E04BED7-9BE3-451F-8B8D-2AFCC718B0E3}" srcOrd="1" destOrd="0" presId="urn:microsoft.com/office/officeart/2005/8/layout/chevron2"/>
    <dgm:cxn modelId="{D7461223-121A-4676-83B8-1C5FF67CC33B}" type="presParOf" srcId="{95B1F118-ED70-4203-8772-5153BE9D36FA}" destId="{7BAF3F05-5063-4BDE-8693-10C8944C3B1E}" srcOrd="2" destOrd="0" presId="urn:microsoft.com/office/officeart/2005/8/layout/chevron2"/>
    <dgm:cxn modelId="{5D8EE7DF-768D-4BE7-B31C-097A4E51FB5F}" type="presParOf" srcId="{7BAF3F05-5063-4BDE-8693-10C8944C3B1E}" destId="{4ECBB45D-2B98-41FB-A9DC-A6EDAC6759C2}" srcOrd="0" destOrd="0" presId="urn:microsoft.com/office/officeart/2005/8/layout/chevron2"/>
    <dgm:cxn modelId="{30F383AE-496F-4199-8265-43031325244B}" type="presParOf" srcId="{7BAF3F05-5063-4BDE-8693-10C8944C3B1E}" destId="{9ACAB0BC-9539-41E7-BD0D-7A77166D4681}" srcOrd="1" destOrd="0" presId="urn:microsoft.com/office/officeart/2005/8/layout/chevron2"/>
    <dgm:cxn modelId="{8FE58581-082C-4A64-95B7-067160B2042D}" type="presParOf" srcId="{95B1F118-ED70-4203-8772-5153BE9D36FA}" destId="{AF654686-41E3-4B4E-8041-C366A6D0DEEA}" srcOrd="3" destOrd="0" presId="urn:microsoft.com/office/officeart/2005/8/layout/chevron2"/>
    <dgm:cxn modelId="{E7CC8FBC-A625-4660-B4F6-C02CF5B59805}" type="presParOf" srcId="{95B1F118-ED70-4203-8772-5153BE9D36FA}" destId="{125DDA9B-5052-427A-8A80-7D306B514D70}" srcOrd="4" destOrd="0" presId="urn:microsoft.com/office/officeart/2005/8/layout/chevron2"/>
    <dgm:cxn modelId="{4BE2AFAB-25B1-46FF-B9C4-D931FCA41690}" type="presParOf" srcId="{125DDA9B-5052-427A-8A80-7D306B514D70}" destId="{69F0F839-EE1E-4806-B208-BF9D4303E930}" srcOrd="0" destOrd="0" presId="urn:microsoft.com/office/officeart/2005/8/layout/chevron2"/>
    <dgm:cxn modelId="{071D0F2C-BFAC-4DDE-818B-BC9C12860369}" type="presParOf" srcId="{125DDA9B-5052-427A-8A80-7D306B514D70}" destId="{D1644D2D-0B6C-4702-8AF5-5E0D687E04D8}" srcOrd="1" destOrd="0" presId="urn:microsoft.com/office/officeart/2005/8/layout/chevron2"/>
    <dgm:cxn modelId="{98130D82-0944-46A9-84DA-B1E09692D516}" type="presParOf" srcId="{95B1F118-ED70-4203-8772-5153BE9D36FA}" destId="{8B39CD43-9539-43A5-82E2-044E88AE0831}" srcOrd="5" destOrd="0" presId="urn:microsoft.com/office/officeart/2005/8/layout/chevron2"/>
    <dgm:cxn modelId="{35B9E2C8-752C-47B3-BC4F-2A88D8A603DB}" type="presParOf" srcId="{95B1F118-ED70-4203-8772-5153BE9D36FA}" destId="{3EC4B7CD-3C9C-4117-8B59-62B26A942B59}" srcOrd="6" destOrd="0" presId="urn:microsoft.com/office/officeart/2005/8/layout/chevron2"/>
    <dgm:cxn modelId="{373A880C-40F1-4B9E-8F60-F54B6D8B4EFC}" type="presParOf" srcId="{3EC4B7CD-3C9C-4117-8B59-62B26A942B59}" destId="{F5918E81-298F-447C-A7E9-19873F26713B}" srcOrd="0" destOrd="0" presId="urn:microsoft.com/office/officeart/2005/8/layout/chevron2"/>
    <dgm:cxn modelId="{E623A9B4-6C31-48E6-88BB-DF633FD60E9A}" type="presParOf" srcId="{3EC4B7CD-3C9C-4117-8B59-62B26A942B59}" destId="{675AC5A9-B271-4189-A8D0-29597CAF3973}"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E5693-09A6-463F-8D30-4F090724ADA3}">
      <dsp:nvSpPr>
        <dsp:cNvPr id="0" name=""/>
        <dsp:cNvSpPr/>
      </dsp:nvSpPr>
      <dsp:spPr>
        <a:xfrm rot="5400000">
          <a:off x="-204002" y="209126"/>
          <a:ext cx="1360015" cy="95201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latin typeface="Cambria" panose="02040503050406030204" pitchFamily="18" charset="0"/>
              <a:ea typeface="Cambria" panose="02040503050406030204" pitchFamily="18" charset="0"/>
            </a:rPr>
            <a:t>Project </a:t>
          </a:r>
          <a:r>
            <a:rPr lang="en-IN" sz="1200" b="1" kern="1200" dirty="0">
              <a:latin typeface="Cambria" panose="02040503050406030204" pitchFamily="18" charset="0"/>
              <a:ea typeface="Cambria" panose="02040503050406030204" pitchFamily="18" charset="0"/>
            </a:rPr>
            <a:t>Initialization</a:t>
          </a:r>
        </a:p>
      </dsp:txBody>
      <dsp:txXfrm rot="-5400000">
        <a:off x="1" y="481130"/>
        <a:ext cx="952011" cy="408004"/>
      </dsp:txXfrm>
    </dsp:sp>
    <dsp:sp modelId="{8C28A2E8-443A-4623-9116-D260A2720CAF}">
      <dsp:nvSpPr>
        <dsp:cNvPr id="0" name=""/>
        <dsp:cNvSpPr/>
      </dsp:nvSpPr>
      <dsp:spPr>
        <a:xfrm rot="5400000">
          <a:off x="4709238" y="-3752103"/>
          <a:ext cx="884010" cy="839846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IN" sz="1700" b="1" kern="1200" dirty="0">
              <a:latin typeface="Cambria" panose="02040503050406030204" pitchFamily="18" charset="0"/>
              <a:ea typeface="Cambria" panose="02040503050406030204" pitchFamily="18" charset="0"/>
            </a:rPr>
            <a:t>Requirement Gathering &amp; Analysis   </a:t>
          </a:r>
          <a:r>
            <a:rPr lang="en-IN" sz="1700" b="1" kern="1200" dirty="0">
              <a:solidFill>
                <a:schemeClr val="tx1">
                  <a:lumMod val="65000"/>
                  <a:lumOff val="35000"/>
                </a:schemeClr>
              </a:solidFill>
              <a:latin typeface="Cambria" panose="02040503050406030204" pitchFamily="18" charset="0"/>
              <a:ea typeface="Cambria" panose="02040503050406030204" pitchFamily="18" charset="0"/>
            </a:rPr>
            <a:t>[03/02/25 - 08/02/2025]</a:t>
          </a:r>
        </a:p>
        <a:p>
          <a:pPr marL="171450" lvl="1" indent="-171450" algn="l" defTabSz="755650">
            <a:lnSpc>
              <a:spcPct val="90000"/>
            </a:lnSpc>
            <a:spcBef>
              <a:spcPct val="0"/>
            </a:spcBef>
            <a:spcAft>
              <a:spcPct val="15000"/>
            </a:spcAft>
            <a:buChar char="•"/>
          </a:pPr>
          <a:r>
            <a:rPr lang="en-IN" sz="1700" b="1" kern="1200" dirty="0">
              <a:latin typeface="Cambria" panose="02040503050406030204" pitchFamily="18" charset="0"/>
              <a:ea typeface="Cambria" panose="02040503050406030204" pitchFamily="18" charset="0"/>
            </a:rPr>
            <a:t> Technology Stack Setup    </a:t>
          </a:r>
          <a:r>
            <a:rPr lang="en-IN" sz="1700" b="1" kern="1200" dirty="0">
              <a:solidFill>
                <a:schemeClr val="tx1">
                  <a:lumMod val="65000"/>
                  <a:lumOff val="35000"/>
                </a:schemeClr>
              </a:solidFill>
              <a:latin typeface="Cambria" panose="02040503050406030204" pitchFamily="18" charset="0"/>
              <a:ea typeface="Cambria" panose="02040503050406030204" pitchFamily="18" charset="0"/>
            </a:rPr>
            <a:t>[11/09/25 - 21/02/25]</a:t>
          </a:r>
        </a:p>
      </dsp:txBody>
      <dsp:txXfrm rot="-5400000">
        <a:off x="952011" y="48278"/>
        <a:ext cx="8355311" cy="797702"/>
      </dsp:txXfrm>
    </dsp:sp>
    <dsp:sp modelId="{4ECBB45D-2B98-41FB-A9DC-A6EDAC6759C2}">
      <dsp:nvSpPr>
        <dsp:cNvPr id="0" name=""/>
        <dsp:cNvSpPr/>
      </dsp:nvSpPr>
      <dsp:spPr>
        <a:xfrm rot="5400000">
          <a:off x="-204002" y="1423855"/>
          <a:ext cx="1360015" cy="95201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Cambria" panose="02040503050406030204" pitchFamily="18" charset="0"/>
              <a:ea typeface="Cambria" panose="02040503050406030204" pitchFamily="18" charset="0"/>
            </a:rPr>
            <a:t>Design    Phase</a:t>
          </a:r>
        </a:p>
      </dsp:txBody>
      <dsp:txXfrm rot="-5400000">
        <a:off x="1" y="1695859"/>
        <a:ext cx="952011" cy="408004"/>
      </dsp:txXfrm>
    </dsp:sp>
    <dsp:sp modelId="{9ACAB0BC-9539-41E7-BD0D-7A77166D4681}">
      <dsp:nvSpPr>
        <dsp:cNvPr id="0" name=""/>
        <dsp:cNvSpPr/>
      </dsp:nvSpPr>
      <dsp:spPr>
        <a:xfrm rot="5400000">
          <a:off x="4709238" y="-2537374"/>
          <a:ext cx="884010" cy="839846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IN" sz="1700" b="1" kern="1200" dirty="0">
              <a:latin typeface="Cambria" panose="02040503050406030204" pitchFamily="18" charset="0"/>
              <a:ea typeface="Cambria" panose="02040503050406030204" pitchFamily="18" charset="0"/>
            </a:rPr>
            <a:t> System Architecture Design    </a:t>
          </a:r>
          <a:r>
            <a:rPr lang="en-IN" sz="1700" b="1" kern="1200" dirty="0">
              <a:solidFill>
                <a:schemeClr val="tx1">
                  <a:lumMod val="65000"/>
                  <a:lumOff val="35000"/>
                </a:schemeClr>
              </a:solidFill>
              <a:latin typeface="Cambria" panose="02040503050406030204" pitchFamily="18" charset="0"/>
              <a:ea typeface="Cambria" panose="02040503050406030204" pitchFamily="18" charset="0"/>
            </a:rPr>
            <a:t>[15/02/25 – 25/02/25]</a:t>
          </a:r>
        </a:p>
        <a:p>
          <a:pPr marL="171450" lvl="1" indent="-171450" algn="l" defTabSz="755650">
            <a:lnSpc>
              <a:spcPct val="90000"/>
            </a:lnSpc>
            <a:spcBef>
              <a:spcPct val="0"/>
            </a:spcBef>
            <a:spcAft>
              <a:spcPct val="15000"/>
            </a:spcAft>
            <a:buChar char="•"/>
          </a:pPr>
          <a:r>
            <a:rPr lang="en-IN" sz="1700" b="1" kern="1200" dirty="0">
              <a:latin typeface="Cambria" panose="02040503050406030204" pitchFamily="18" charset="0"/>
              <a:ea typeface="Cambria" panose="02040503050406030204" pitchFamily="18" charset="0"/>
            </a:rPr>
            <a:t>UI/UX Design    </a:t>
          </a:r>
          <a:r>
            <a:rPr lang="en-IN" sz="1700" b="1" kern="1200" dirty="0">
              <a:solidFill>
                <a:schemeClr val="tx1">
                  <a:lumMod val="65000"/>
                  <a:lumOff val="35000"/>
                </a:schemeClr>
              </a:solidFill>
              <a:latin typeface="Cambria" panose="02040503050406030204" pitchFamily="18" charset="0"/>
              <a:ea typeface="Cambria" panose="02040503050406030204" pitchFamily="18" charset="0"/>
            </a:rPr>
            <a:t>[25/02/25 – 05/03/25]</a:t>
          </a:r>
        </a:p>
      </dsp:txBody>
      <dsp:txXfrm rot="-5400000">
        <a:off x="952011" y="1263007"/>
        <a:ext cx="8355311" cy="797702"/>
      </dsp:txXfrm>
    </dsp:sp>
    <dsp:sp modelId="{69F0F839-EE1E-4806-B208-BF9D4303E930}">
      <dsp:nvSpPr>
        <dsp:cNvPr id="0" name=""/>
        <dsp:cNvSpPr/>
      </dsp:nvSpPr>
      <dsp:spPr>
        <a:xfrm rot="5400000">
          <a:off x="-204002" y="2638585"/>
          <a:ext cx="1360015" cy="95201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Cambria" panose="02040503050406030204" pitchFamily="18" charset="0"/>
              <a:ea typeface="Cambria" panose="02040503050406030204" pitchFamily="18" charset="0"/>
            </a:rPr>
            <a:t> Development Phase</a:t>
          </a:r>
        </a:p>
      </dsp:txBody>
      <dsp:txXfrm rot="-5400000">
        <a:off x="1" y="2910589"/>
        <a:ext cx="952011" cy="408004"/>
      </dsp:txXfrm>
    </dsp:sp>
    <dsp:sp modelId="{D1644D2D-0B6C-4702-8AF5-5E0D687E04D8}">
      <dsp:nvSpPr>
        <dsp:cNvPr id="0" name=""/>
        <dsp:cNvSpPr/>
      </dsp:nvSpPr>
      <dsp:spPr>
        <a:xfrm rot="5400000">
          <a:off x="4709006" y="-1322412"/>
          <a:ext cx="884475" cy="839846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IN" sz="1700" b="1" kern="1200" dirty="0">
              <a:latin typeface="Cambria" panose="02040503050406030204" pitchFamily="18" charset="0"/>
              <a:ea typeface="Cambria" panose="02040503050406030204" pitchFamily="18" charset="0"/>
            </a:rPr>
            <a:t>Backend Development  </a:t>
          </a:r>
          <a:r>
            <a:rPr lang="en-IN" sz="1700" b="1" kern="1200" dirty="0">
              <a:solidFill>
                <a:schemeClr val="tx1">
                  <a:lumMod val="65000"/>
                  <a:lumOff val="35000"/>
                </a:schemeClr>
              </a:solidFill>
              <a:latin typeface="Cambria" panose="02040503050406030204" pitchFamily="18" charset="0"/>
              <a:ea typeface="Cambria" panose="02040503050406030204" pitchFamily="18" charset="0"/>
            </a:rPr>
            <a:t>[10/03/25 – 01/04/25]</a:t>
          </a:r>
        </a:p>
        <a:p>
          <a:pPr marL="171450" lvl="1" indent="-171450" algn="l" defTabSz="755650">
            <a:lnSpc>
              <a:spcPct val="90000"/>
            </a:lnSpc>
            <a:spcBef>
              <a:spcPct val="0"/>
            </a:spcBef>
            <a:spcAft>
              <a:spcPct val="15000"/>
            </a:spcAft>
            <a:buChar char="•"/>
          </a:pPr>
          <a:r>
            <a:rPr lang="en-IN" sz="1700" b="1" kern="1200" dirty="0">
              <a:latin typeface="Cambria" panose="02040503050406030204" pitchFamily="18" charset="0"/>
              <a:ea typeface="Cambria" panose="02040503050406030204" pitchFamily="18" charset="0"/>
            </a:rPr>
            <a:t>Frontend Development </a:t>
          </a:r>
          <a:r>
            <a:rPr lang="en-IN" sz="1700" b="1" kern="1200" dirty="0">
              <a:solidFill>
                <a:schemeClr val="tx1">
                  <a:lumMod val="65000"/>
                  <a:lumOff val="35000"/>
                </a:schemeClr>
              </a:solidFill>
              <a:latin typeface="Cambria" panose="02040503050406030204" pitchFamily="18" charset="0"/>
              <a:ea typeface="Cambria" panose="02040503050406030204" pitchFamily="18" charset="0"/>
            </a:rPr>
            <a:t>[06/03/25 – 01/04/25]</a:t>
          </a:r>
        </a:p>
        <a:p>
          <a:pPr marL="171450" lvl="1" indent="-171450" algn="l" defTabSz="755650">
            <a:lnSpc>
              <a:spcPct val="90000"/>
            </a:lnSpc>
            <a:spcBef>
              <a:spcPct val="0"/>
            </a:spcBef>
            <a:spcAft>
              <a:spcPct val="15000"/>
            </a:spcAft>
            <a:buChar char="•"/>
          </a:pPr>
          <a:r>
            <a:rPr lang="en-IN" sz="1700" b="1" kern="1200" dirty="0"/>
            <a:t>Database Integration    </a:t>
          </a:r>
          <a:r>
            <a:rPr lang="en-IN" sz="1700" b="1" kern="1200" dirty="0">
              <a:solidFill>
                <a:schemeClr val="tx1">
                  <a:lumMod val="65000"/>
                  <a:lumOff val="35000"/>
                </a:schemeClr>
              </a:solidFill>
            </a:rPr>
            <a:t>[15/03/25 – 01/04/25]</a:t>
          </a:r>
        </a:p>
      </dsp:txBody>
      <dsp:txXfrm rot="-5400000">
        <a:off x="952012" y="2477759"/>
        <a:ext cx="8355288" cy="798121"/>
      </dsp:txXfrm>
    </dsp:sp>
    <dsp:sp modelId="{F5918E81-298F-447C-A7E9-19873F26713B}">
      <dsp:nvSpPr>
        <dsp:cNvPr id="0" name=""/>
        <dsp:cNvSpPr/>
      </dsp:nvSpPr>
      <dsp:spPr>
        <a:xfrm rot="5400000">
          <a:off x="-204002" y="3853314"/>
          <a:ext cx="1360015" cy="95201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t>Deployment &amp; Documentation</a:t>
          </a:r>
        </a:p>
      </dsp:txBody>
      <dsp:txXfrm rot="-5400000">
        <a:off x="1" y="4125318"/>
        <a:ext cx="952011" cy="408004"/>
      </dsp:txXfrm>
    </dsp:sp>
    <dsp:sp modelId="{675AC5A9-B271-4189-A8D0-29597CAF3973}">
      <dsp:nvSpPr>
        <dsp:cNvPr id="0" name=""/>
        <dsp:cNvSpPr/>
      </dsp:nvSpPr>
      <dsp:spPr>
        <a:xfrm rot="5400000">
          <a:off x="4709238" y="-107915"/>
          <a:ext cx="884010" cy="8398465"/>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IN" sz="1700" b="1" kern="1200" dirty="0"/>
            <a:t>Deployment    </a:t>
          </a:r>
          <a:r>
            <a:rPr lang="en-IN" sz="1700" b="1" kern="1200" dirty="0">
              <a:solidFill>
                <a:schemeClr val="tx1">
                  <a:lumMod val="65000"/>
                  <a:lumOff val="35000"/>
                </a:schemeClr>
              </a:solidFill>
            </a:rPr>
            <a:t>[02/04/25 – 12/04/25]</a:t>
          </a:r>
        </a:p>
        <a:p>
          <a:pPr marL="171450" lvl="1" indent="-171450" algn="l" defTabSz="755650">
            <a:lnSpc>
              <a:spcPct val="90000"/>
            </a:lnSpc>
            <a:spcBef>
              <a:spcPct val="0"/>
            </a:spcBef>
            <a:spcAft>
              <a:spcPct val="15000"/>
            </a:spcAft>
            <a:buChar char="•"/>
          </a:pPr>
          <a:r>
            <a:rPr lang="en-IN" sz="1700" b="1" kern="1200" dirty="0"/>
            <a:t>Final Documentation    </a:t>
          </a:r>
          <a:r>
            <a:rPr lang="en-IN" sz="1700" b="1" kern="1200" dirty="0">
              <a:solidFill>
                <a:schemeClr val="tx1">
                  <a:lumMod val="65000"/>
                  <a:lumOff val="35000"/>
                </a:schemeClr>
              </a:solidFill>
            </a:rPr>
            <a:t>[13/04/25 – 20/4/25]</a:t>
          </a:r>
        </a:p>
      </dsp:txBody>
      <dsp:txXfrm rot="-5400000">
        <a:off x="952011" y="3692466"/>
        <a:ext cx="8355311" cy="79770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xmlns="" val="302169620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4014080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043678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215593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xmlns="" id="{C2582B8F-5316-060E-8200-5461B5843FA2}"/>
            </a:ext>
          </a:extLst>
        </p:cNvPr>
        <p:cNvGrpSpPr/>
        <p:nvPr/>
      </p:nvGrpSpPr>
      <p:grpSpPr>
        <a:xfrm>
          <a:off x="0" y="0"/>
          <a:ext cx="0" cy="0"/>
          <a:chOff x="0" y="0"/>
          <a:chExt cx="0" cy="0"/>
        </a:xfrm>
      </p:grpSpPr>
      <p:sp>
        <p:nvSpPr>
          <p:cNvPr id="111" name="Google Shape;111;p5:notes">
            <a:extLst>
              <a:ext uri="{FF2B5EF4-FFF2-40B4-BE49-F238E27FC236}">
                <a16:creationId xmlns:a16="http://schemas.microsoft.com/office/drawing/2014/main" xmlns="" id="{23B245A0-D767-03EC-E677-AC5DA3F289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a:extLst>
              <a:ext uri="{FF2B5EF4-FFF2-40B4-BE49-F238E27FC236}">
                <a16:creationId xmlns:a16="http://schemas.microsoft.com/office/drawing/2014/main" xmlns="" id="{84E36221-AFFA-6CE7-046D-4F2A0F3DBA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104698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583866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583866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xmlns="" id="{928B5E39-E495-61A2-243D-F3104DF04AD8}"/>
            </a:ext>
          </a:extLst>
        </p:cNvPr>
        <p:cNvGrpSpPr/>
        <p:nvPr/>
      </p:nvGrpSpPr>
      <p:grpSpPr>
        <a:xfrm>
          <a:off x="0" y="0"/>
          <a:ext cx="0" cy="0"/>
          <a:chOff x="0" y="0"/>
          <a:chExt cx="0" cy="0"/>
        </a:xfrm>
      </p:grpSpPr>
      <p:sp>
        <p:nvSpPr>
          <p:cNvPr id="93" name="Google Shape;93;p2:notes">
            <a:extLst>
              <a:ext uri="{FF2B5EF4-FFF2-40B4-BE49-F238E27FC236}">
                <a16:creationId xmlns:a16="http://schemas.microsoft.com/office/drawing/2014/main" xmlns="" id="{FE8BFE47-2A7C-DA97-82DD-1794C9F92F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4" name="Google Shape;94;p2:notes">
            <a:extLst>
              <a:ext uri="{FF2B5EF4-FFF2-40B4-BE49-F238E27FC236}">
                <a16:creationId xmlns:a16="http://schemas.microsoft.com/office/drawing/2014/main" xmlns="" id="{0AF55275-12EC-1292-65D8-DA1891602C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835169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xmlns="" id="{87A096D1-F0C9-19ED-E147-70C4931E02AB}"/>
            </a:ext>
          </a:extLst>
        </p:cNvPr>
        <p:cNvGrpSpPr/>
        <p:nvPr/>
      </p:nvGrpSpPr>
      <p:grpSpPr>
        <a:xfrm>
          <a:off x="0" y="0"/>
          <a:ext cx="0" cy="0"/>
          <a:chOff x="0" y="0"/>
          <a:chExt cx="0" cy="0"/>
        </a:xfrm>
      </p:grpSpPr>
      <p:sp>
        <p:nvSpPr>
          <p:cNvPr id="93" name="Google Shape;93;p2:notes">
            <a:extLst>
              <a:ext uri="{FF2B5EF4-FFF2-40B4-BE49-F238E27FC236}">
                <a16:creationId xmlns:a16="http://schemas.microsoft.com/office/drawing/2014/main" xmlns="" id="{D1385C24-681B-BAB1-E4B0-78683EC526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4" name="Google Shape;94;p2:notes">
            <a:extLst>
              <a:ext uri="{FF2B5EF4-FFF2-40B4-BE49-F238E27FC236}">
                <a16:creationId xmlns:a16="http://schemas.microsoft.com/office/drawing/2014/main" xmlns="" id="{5F225CAB-864E-5A7A-B891-416317408D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960152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xmlns="" id="{201EFAAB-A2D0-31A4-EBA7-C8BA4B83809B}"/>
            </a:ext>
          </a:extLst>
        </p:cNvPr>
        <p:cNvGrpSpPr/>
        <p:nvPr/>
      </p:nvGrpSpPr>
      <p:grpSpPr>
        <a:xfrm>
          <a:off x="0" y="0"/>
          <a:ext cx="0" cy="0"/>
          <a:chOff x="0" y="0"/>
          <a:chExt cx="0" cy="0"/>
        </a:xfrm>
      </p:grpSpPr>
      <p:sp>
        <p:nvSpPr>
          <p:cNvPr id="93" name="Google Shape;93;p2:notes">
            <a:extLst>
              <a:ext uri="{FF2B5EF4-FFF2-40B4-BE49-F238E27FC236}">
                <a16:creationId xmlns:a16="http://schemas.microsoft.com/office/drawing/2014/main" xmlns="" id="{3C7F47ED-2A15-91D9-D319-3303DC175A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4" name="Google Shape;94;p2:notes">
            <a:extLst>
              <a:ext uri="{FF2B5EF4-FFF2-40B4-BE49-F238E27FC236}">
                <a16:creationId xmlns:a16="http://schemas.microsoft.com/office/drawing/2014/main" xmlns="" id="{71C0B06B-4E39-D8D9-7CAB-FEB255AC3E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827606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xmlns="" id="{3CE7623E-75B9-4890-ED18-12E45662B409}"/>
            </a:ext>
          </a:extLst>
        </p:cNvPr>
        <p:cNvGrpSpPr/>
        <p:nvPr/>
      </p:nvGrpSpPr>
      <p:grpSpPr>
        <a:xfrm>
          <a:off x="0" y="0"/>
          <a:ext cx="0" cy="0"/>
          <a:chOff x="0" y="0"/>
          <a:chExt cx="0" cy="0"/>
        </a:xfrm>
      </p:grpSpPr>
      <p:sp>
        <p:nvSpPr>
          <p:cNvPr id="93" name="Google Shape;93;p2:notes">
            <a:extLst>
              <a:ext uri="{FF2B5EF4-FFF2-40B4-BE49-F238E27FC236}">
                <a16:creationId xmlns:a16="http://schemas.microsoft.com/office/drawing/2014/main" xmlns="" id="{BB0D3C5C-B5A3-B967-29C4-25519925AA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4" name="Google Shape;94;p2:notes">
            <a:extLst>
              <a:ext uri="{FF2B5EF4-FFF2-40B4-BE49-F238E27FC236}">
                <a16:creationId xmlns:a16="http://schemas.microsoft.com/office/drawing/2014/main" xmlns="" id="{AF196287-9807-090D-E443-95F5BF59EF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102358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xmlns="" id="{1385D320-3047-DA8D-08F3-7C76F6971715}"/>
            </a:ext>
          </a:extLst>
        </p:cNvPr>
        <p:cNvGrpSpPr/>
        <p:nvPr/>
      </p:nvGrpSpPr>
      <p:grpSpPr>
        <a:xfrm>
          <a:off x="0" y="0"/>
          <a:ext cx="0" cy="0"/>
          <a:chOff x="0" y="0"/>
          <a:chExt cx="0" cy="0"/>
        </a:xfrm>
      </p:grpSpPr>
      <p:sp>
        <p:nvSpPr>
          <p:cNvPr id="93" name="Google Shape;93;p2:notes">
            <a:extLst>
              <a:ext uri="{FF2B5EF4-FFF2-40B4-BE49-F238E27FC236}">
                <a16:creationId xmlns:a16="http://schemas.microsoft.com/office/drawing/2014/main" xmlns="" id="{54115803-EBE9-C78D-3C82-0A543840E9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4" name="Google Shape;94;p2:notes">
            <a:extLst>
              <a:ext uri="{FF2B5EF4-FFF2-40B4-BE49-F238E27FC236}">
                <a16:creationId xmlns:a16="http://schemas.microsoft.com/office/drawing/2014/main" xmlns="" id="{7C63D31B-5B6A-5A6F-1159-019A7BF275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6322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55291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xmlns="" id="{E9F01964-F611-8CC6-7E0F-BB918915F382}"/>
            </a:ext>
          </a:extLst>
        </p:cNvPr>
        <p:cNvGrpSpPr/>
        <p:nvPr/>
      </p:nvGrpSpPr>
      <p:grpSpPr>
        <a:xfrm>
          <a:off x="0" y="0"/>
          <a:ext cx="0" cy="0"/>
          <a:chOff x="0" y="0"/>
          <a:chExt cx="0" cy="0"/>
        </a:xfrm>
      </p:grpSpPr>
      <p:sp>
        <p:nvSpPr>
          <p:cNvPr id="93" name="Google Shape;93;p2:notes">
            <a:extLst>
              <a:ext uri="{FF2B5EF4-FFF2-40B4-BE49-F238E27FC236}">
                <a16:creationId xmlns:a16="http://schemas.microsoft.com/office/drawing/2014/main" xmlns="" id="{C6BF1448-78C6-22CB-F146-6C8304312B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4" name="Google Shape;94;p2:notes">
            <a:extLst>
              <a:ext uri="{FF2B5EF4-FFF2-40B4-BE49-F238E27FC236}">
                <a16:creationId xmlns:a16="http://schemas.microsoft.com/office/drawing/2014/main" xmlns="" id="{CF9B77EF-44CE-9E25-DA19-44E71EE542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699922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xmlns="" id="{10502248-AA67-5A1D-B1C1-054A6B530F51}"/>
            </a:ext>
          </a:extLst>
        </p:cNvPr>
        <p:cNvGrpSpPr/>
        <p:nvPr/>
      </p:nvGrpSpPr>
      <p:grpSpPr>
        <a:xfrm>
          <a:off x="0" y="0"/>
          <a:ext cx="0" cy="0"/>
          <a:chOff x="0" y="0"/>
          <a:chExt cx="0" cy="0"/>
        </a:xfrm>
      </p:grpSpPr>
      <p:sp>
        <p:nvSpPr>
          <p:cNvPr id="93" name="Google Shape;93;p2:notes">
            <a:extLst>
              <a:ext uri="{FF2B5EF4-FFF2-40B4-BE49-F238E27FC236}">
                <a16:creationId xmlns:a16="http://schemas.microsoft.com/office/drawing/2014/main" xmlns="" id="{DC5E895E-58BA-2055-E86A-1F5D5F1358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4" name="Google Shape;94;p2:notes">
            <a:extLst>
              <a:ext uri="{FF2B5EF4-FFF2-40B4-BE49-F238E27FC236}">
                <a16:creationId xmlns:a16="http://schemas.microsoft.com/office/drawing/2014/main" xmlns="" id="{E7476654-7BF7-3B6D-D06B-AD85FE145B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323698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xmlns="" id="{C6B07C90-D79F-A413-3B4E-753F8DB2B9C7}"/>
            </a:ext>
          </a:extLst>
        </p:cNvPr>
        <p:cNvGrpSpPr/>
        <p:nvPr/>
      </p:nvGrpSpPr>
      <p:grpSpPr>
        <a:xfrm>
          <a:off x="0" y="0"/>
          <a:ext cx="0" cy="0"/>
          <a:chOff x="0" y="0"/>
          <a:chExt cx="0" cy="0"/>
        </a:xfrm>
      </p:grpSpPr>
      <p:sp>
        <p:nvSpPr>
          <p:cNvPr id="93" name="Google Shape;93;p2:notes">
            <a:extLst>
              <a:ext uri="{FF2B5EF4-FFF2-40B4-BE49-F238E27FC236}">
                <a16:creationId xmlns:a16="http://schemas.microsoft.com/office/drawing/2014/main" xmlns="" id="{DE3C7867-B3F4-0610-85D9-7F78E2252E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4" name="Google Shape;94;p2:notes">
            <a:extLst>
              <a:ext uri="{FF2B5EF4-FFF2-40B4-BE49-F238E27FC236}">
                <a16:creationId xmlns:a16="http://schemas.microsoft.com/office/drawing/2014/main" xmlns="" id="{3C2B8D44-E06D-4E28-053A-75C9CEA158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557058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58435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xmlns="" id="{E625E6F1-13F2-79EA-D576-7B6A8049F567}"/>
            </a:ext>
          </a:extLst>
        </p:cNvPr>
        <p:cNvGrpSpPr/>
        <p:nvPr/>
      </p:nvGrpSpPr>
      <p:grpSpPr>
        <a:xfrm>
          <a:off x="0" y="0"/>
          <a:ext cx="0" cy="0"/>
          <a:chOff x="0" y="0"/>
          <a:chExt cx="0" cy="0"/>
        </a:xfrm>
      </p:grpSpPr>
      <p:sp>
        <p:nvSpPr>
          <p:cNvPr id="93" name="Google Shape;93;p2:notes">
            <a:extLst>
              <a:ext uri="{FF2B5EF4-FFF2-40B4-BE49-F238E27FC236}">
                <a16:creationId xmlns:a16="http://schemas.microsoft.com/office/drawing/2014/main" xmlns="" id="{6EC21D00-BA09-B140-774C-34C5C4C1EA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a:extLst>
              <a:ext uri="{FF2B5EF4-FFF2-40B4-BE49-F238E27FC236}">
                <a16:creationId xmlns:a16="http://schemas.microsoft.com/office/drawing/2014/main" xmlns="" id="{A6B61582-A44F-C6BD-C9A4-F64780AFDB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83788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817888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741087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437565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852386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xmlns="" id="{7B3D6980-2E77-386E-32BF-3822EEC0B754}"/>
            </a:ext>
          </a:extLst>
        </p:cNvPr>
        <p:cNvGrpSpPr/>
        <p:nvPr/>
      </p:nvGrpSpPr>
      <p:grpSpPr>
        <a:xfrm>
          <a:off x="0" y="0"/>
          <a:ext cx="0" cy="0"/>
          <a:chOff x="0" y="0"/>
          <a:chExt cx="0" cy="0"/>
        </a:xfrm>
      </p:grpSpPr>
      <p:sp>
        <p:nvSpPr>
          <p:cNvPr id="93" name="Google Shape;93;p2:notes">
            <a:extLst>
              <a:ext uri="{FF2B5EF4-FFF2-40B4-BE49-F238E27FC236}">
                <a16:creationId xmlns:a16="http://schemas.microsoft.com/office/drawing/2014/main" xmlns="" id="{C5B80BDB-DD53-E917-CBD4-B94BCD1A91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a:extLst>
              <a:ext uri="{FF2B5EF4-FFF2-40B4-BE49-F238E27FC236}">
                <a16:creationId xmlns:a16="http://schemas.microsoft.com/office/drawing/2014/main" xmlns="" id="{E5A52A40-527C-4A09-363F-BE72503BE8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236907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24830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050877" y="1322386"/>
            <a:ext cx="10363200" cy="1470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2032000" y="3326641"/>
            <a:ext cx="8534400" cy="1752600"/>
          </a:xfrm>
          <a:prstGeom prst="rect">
            <a:avLst/>
          </a:prstGeom>
          <a:noFill/>
          <a:ln>
            <a:noFill/>
          </a:ln>
        </p:spPr>
        <p:txBody>
          <a:bodyPr spcFirstLastPara="1" wrap="square" lIns="91425" tIns="45700" rIns="91425" bIns="45700" anchor="t" anchorCtr="0">
            <a:normAutofit/>
          </a:bodyPr>
          <a:lstStyle>
            <a:lvl1pPr lvl="0" algn="ctr" rtl="0">
              <a:spcBef>
                <a:spcPts val="400"/>
              </a:spcBef>
              <a:spcAft>
                <a:spcPts val="0"/>
              </a:spcAft>
              <a:buClr>
                <a:srgbClr val="17365D"/>
              </a:buClr>
              <a:buSzPts val="2000"/>
              <a:buNone/>
              <a:defRPr sz="2000" b="1">
                <a:solidFill>
                  <a:srgbClr val="17365D"/>
                </a:solidFill>
              </a:defRPr>
            </a:lvl1pPr>
            <a:lvl2pPr lvl="1" algn="ctr" rtl="0">
              <a:spcBef>
                <a:spcPts val="400"/>
              </a:spcBef>
              <a:spcAft>
                <a:spcPts val="0"/>
              </a:spcAft>
              <a:buClr>
                <a:srgbClr val="888888"/>
              </a:buClr>
              <a:buSzPts val="2000"/>
              <a:buNone/>
              <a:defRPr>
                <a:solidFill>
                  <a:srgbClr val="888888"/>
                </a:solidFill>
              </a:defRPr>
            </a:lvl2pPr>
            <a:lvl3pPr lvl="2" algn="ctr" rtl="0">
              <a:spcBef>
                <a:spcPts val="360"/>
              </a:spcBef>
              <a:spcAft>
                <a:spcPts val="0"/>
              </a:spcAft>
              <a:buClr>
                <a:srgbClr val="888888"/>
              </a:buClr>
              <a:buSzPts val="1800"/>
              <a:buNone/>
              <a:defRPr>
                <a:solidFill>
                  <a:srgbClr val="888888"/>
                </a:solidFill>
              </a:defRPr>
            </a:lvl3pPr>
            <a:lvl4pPr lvl="3" algn="ctr" rtl="0">
              <a:spcBef>
                <a:spcPts val="320"/>
              </a:spcBef>
              <a:spcAft>
                <a:spcPts val="0"/>
              </a:spcAft>
              <a:buClr>
                <a:srgbClr val="888888"/>
              </a:buClr>
              <a:buSzPts val="1600"/>
              <a:buNone/>
              <a:defRPr>
                <a:solidFill>
                  <a:srgbClr val="888888"/>
                </a:solidFill>
              </a:defRPr>
            </a:lvl4pPr>
            <a:lvl5pPr lvl="4" algn="ctr" rtl="0">
              <a:spcBef>
                <a:spcPts val="320"/>
              </a:spcBef>
              <a:spcAft>
                <a:spcPts val="0"/>
              </a:spcAft>
              <a:buClr>
                <a:srgbClr val="888888"/>
              </a:buClr>
              <a:buSzPts val="16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16" name="Google Shape;16;p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1"/>
          <p:cNvSpPr txBox="1">
            <a:spLocks noGrp="1"/>
          </p:cNvSpPr>
          <p:nvPr>
            <p:ph type="body" idx="1"/>
          </p:nvPr>
        </p:nvSpPr>
        <p:spPr>
          <a:xfrm rot="5400000">
            <a:off x="3670300" y="-1714499"/>
            <a:ext cx="4953000" cy="106680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4" name="Google Shape;74;p1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rot="5400000">
            <a:off x="7285050" y="1828791"/>
            <a:ext cx="5851500" cy="2743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 name="Google Shape;79;p12"/>
          <p:cNvSpPr txBox="1">
            <a:spLocks noGrp="1"/>
          </p:cNvSpPr>
          <p:nvPr>
            <p:ph type="body" idx="1"/>
          </p:nvPr>
        </p:nvSpPr>
        <p:spPr>
          <a:xfrm rot="5400000">
            <a:off x="1697000" y="-812859"/>
            <a:ext cx="5851500" cy="8026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80" name="Google Shape;80;p12"/>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17365D"/>
              </a:buClr>
              <a:buSzPts val="2800"/>
              <a:buFont typeface="Verdana"/>
              <a:buNone/>
              <a:defRPr>
                <a:solidFill>
                  <a:srgbClr val="17365D"/>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a:solidFill>
                  <a:schemeClr val="dk1"/>
                </a:solidFill>
              </a:defRPr>
            </a:lvl1pPr>
            <a:lvl2pPr marL="914400" lvl="1" indent="-355600" algn="l" rtl="0">
              <a:spcBef>
                <a:spcPts val="400"/>
              </a:spcBef>
              <a:spcAft>
                <a:spcPts val="0"/>
              </a:spcAft>
              <a:buClr>
                <a:schemeClr val="dk1"/>
              </a:buClr>
              <a:buSzPts val="2000"/>
              <a:buChar char="–"/>
              <a:defRPr>
                <a:solidFill>
                  <a:schemeClr val="dk1"/>
                </a:solidFill>
              </a:defRPr>
            </a:lvl2pPr>
            <a:lvl3pPr marL="1371600" lvl="2" indent="-342900" algn="l" rtl="0">
              <a:spcBef>
                <a:spcPts val="360"/>
              </a:spcBef>
              <a:spcAft>
                <a:spcPts val="0"/>
              </a:spcAft>
              <a:buClr>
                <a:schemeClr val="dk1"/>
              </a:buClr>
              <a:buSzPts val="1800"/>
              <a:buChar char="•"/>
              <a:defRPr>
                <a:solidFill>
                  <a:schemeClr val="dk1"/>
                </a:solidFill>
              </a:defRPr>
            </a:lvl3pPr>
            <a:lvl4pPr marL="1828800" lvl="3" indent="-330200" algn="l" rtl="0">
              <a:spcBef>
                <a:spcPts val="320"/>
              </a:spcBef>
              <a:spcAft>
                <a:spcPts val="0"/>
              </a:spcAft>
              <a:buClr>
                <a:schemeClr val="dk1"/>
              </a:buClr>
              <a:buSzPts val="1600"/>
              <a:buChar char="–"/>
              <a:defRPr>
                <a:solidFill>
                  <a:schemeClr val="dk1"/>
                </a:solidFill>
              </a:defRPr>
            </a:lvl4pPr>
            <a:lvl5pPr marL="2286000" lvl="4" indent="-330200" algn="l" rtl="0">
              <a:spcBef>
                <a:spcPts val="320"/>
              </a:spcBef>
              <a:spcAft>
                <a:spcPts val="0"/>
              </a:spcAft>
              <a:buClr>
                <a:schemeClr val="dk1"/>
              </a:buClr>
              <a:buSzPts val="1600"/>
              <a:buChar char="»"/>
              <a:defRPr>
                <a:solidFill>
                  <a:schemeClr val="dk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963084" y="4406903"/>
            <a:ext cx="10363200" cy="1362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rgbClr val="FF0000"/>
              </a:buClr>
              <a:buSzPts val="4000"/>
              <a:buFont typeface="Verdana"/>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28" name="Google Shape;28;p4"/>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609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34" name="Google Shape;34;p5"/>
          <p:cNvSpPr txBox="1">
            <a:spLocks noGrp="1"/>
          </p:cNvSpPr>
          <p:nvPr>
            <p:ph type="body" idx="2"/>
          </p:nvPr>
        </p:nvSpPr>
        <p:spPr>
          <a:xfrm>
            <a:off x="6197600" y="1600203"/>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35" name="Google Shape;35;p5"/>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59368" y="304800"/>
            <a:ext cx="106680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2800"/>
              <a:buFont typeface="Verdana"/>
              <a:buNone/>
              <a:defRPr>
                <a:solidFill>
                  <a:srgbClr val="FF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41" name="Google Shape;41;p6"/>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42" name="Google Shape;42;p6"/>
          <p:cNvSpPr txBox="1">
            <a:spLocks noGrp="1"/>
          </p:cNvSpPr>
          <p:nvPr>
            <p:ph type="body" idx="3"/>
          </p:nvPr>
        </p:nvSpPr>
        <p:spPr>
          <a:xfrm>
            <a:off x="6193369"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4"/>
          </p:nvPr>
        </p:nvSpPr>
        <p:spPr>
          <a:xfrm>
            <a:off x="6193369"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3860800" y="274638"/>
            <a:ext cx="7721700" cy="48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FF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 name="Google Shape;49;p7"/>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pic>
        <p:nvPicPr>
          <p:cNvPr id="52" name="Google Shape;52;p7" descr="C:\Users\AMMU\Desktop\Border.png"/>
          <p:cNvPicPr preferRelativeResize="0"/>
          <p:nvPr/>
        </p:nvPicPr>
        <p:blipFill rotWithShape="1">
          <a:blip r:embed="rId2">
            <a:alphaModFix/>
          </a:blip>
          <a:srcRect/>
          <a:stretch/>
        </p:blipFill>
        <p:spPr>
          <a:xfrm>
            <a:off x="2505209" y="139874"/>
            <a:ext cx="9686793" cy="6983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8"/>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609602" y="273050"/>
            <a:ext cx="4011000" cy="11622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 name="Google Shape;59;p9"/>
          <p:cNvSpPr txBox="1">
            <a:spLocks noGrp="1"/>
          </p:cNvSpPr>
          <p:nvPr>
            <p:ph type="body" idx="1"/>
          </p:nvPr>
        </p:nvSpPr>
        <p:spPr>
          <a:xfrm>
            <a:off x="4766733" y="273053"/>
            <a:ext cx="6815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60" name="Google Shape;60;p9"/>
          <p:cNvSpPr txBox="1">
            <a:spLocks noGrp="1"/>
          </p:cNvSpPr>
          <p:nvPr>
            <p:ph type="body" idx="2"/>
          </p:nvPr>
        </p:nvSpPr>
        <p:spPr>
          <a:xfrm>
            <a:off x="609602" y="1435103"/>
            <a:ext cx="4011000" cy="46911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1" name="Google Shape;61;p9"/>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rgbClr val="FF0000"/>
              </a:buClr>
              <a:buSzPts val="2000"/>
              <a:buFont typeface="Verdana"/>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 name="Google Shape;66;p10"/>
          <p:cNvSpPr>
            <a:spLocks noGrp="1"/>
          </p:cNvSpPr>
          <p:nvPr>
            <p:ph type="pic" idx="2"/>
          </p:nvPr>
        </p:nvSpPr>
        <p:spPr>
          <a:xfrm>
            <a:off x="2389717" y="612775"/>
            <a:ext cx="7315200" cy="4114800"/>
          </a:xfrm>
          <a:prstGeom prst="rect">
            <a:avLst/>
          </a:prstGeom>
          <a:noFill/>
          <a:ln>
            <a:noFill/>
          </a:ln>
        </p:spPr>
      </p:sp>
      <p:sp>
        <p:nvSpPr>
          <p:cNvPr id="67" name="Google Shape;67;p10"/>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68" name="Google Shape;68;p10"/>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FF0000"/>
              </a:buClr>
              <a:buSzPts val="2800"/>
              <a:buFont typeface="Verdana"/>
              <a:buNone/>
              <a:defRPr sz="2800" b="1" i="0" u="none" strike="noStrike" cap="none">
                <a:solidFill>
                  <a:srgbClr val="FF0000"/>
                </a:solidFill>
                <a:latin typeface="Verdana"/>
                <a:ea typeface="Verdana"/>
                <a:cs typeface="Verdana"/>
                <a:sym typeface="Verdan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12800" y="1143001"/>
            <a:ext cx="10668000" cy="49530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8" name="Google Shape;8;p1"/>
          <p:cNvSpPr txBox="1">
            <a:spLocks noGrp="1"/>
          </p:cNvSpPr>
          <p:nvPr>
            <p:ph type="dt" idx="10"/>
          </p:nvPr>
        </p:nvSpPr>
        <p:spPr>
          <a:xfrm>
            <a:off x="609600" y="6356353"/>
            <a:ext cx="28449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9" name="Google Shape;9;p1"/>
          <p:cNvSpPr txBox="1">
            <a:spLocks noGrp="1"/>
          </p:cNvSpPr>
          <p:nvPr>
            <p:ph type="ftr" idx="11"/>
          </p:nvPr>
        </p:nvSpPr>
        <p:spPr>
          <a:xfrm>
            <a:off x="4165600" y="6356353"/>
            <a:ext cx="38607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2pPr>
            <a:lvl3pPr marR="0" lvl="2"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3pPr>
            <a:lvl4pPr marR="0" lvl="3"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4pPr>
            <a:lvl5pPr marR="0" lvl="4"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5pPr>
            <a:lvl6pPr marR="0" lvl="5"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6pPr>
            <a:lvl7pPr marR="0" lvl="6"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7pPr>
            <a:lvl8pPr marR="0" lvl="7"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8pPr>
            <a:lvl9pPr marR="0" lvl="8" algn="l" rtl="0">
              <a:spcBef>
                <a:spcPts val="0"/>
              </a:spcBef>
              <a:spcAft>
                <a:spcPts val="0"/>
              </a:spcAft>
              <a:buSzPts val="1400"/>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10" name="Google Shape;10;p1"/>
          <p:cNvSpPr txBox="1">
            <a:spLocks noGrp="1"/>
          </p:cNvSpPr>
          <p:nvPr>
            <p:ph type="sldNum" idx="12"/>
          </p:nvPr>
        </p:nvSpPr>
        <p:spPr>
          <a:xfrm>
            <a:off x="8737600" y="6356353"/>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Verdana"/>
                <a:ea typeface="Verdana"/>
                <a:cs typeface="Verdana"/>
                <a:sym typeface="Verdana"/>
              </a:defRPr>
            </a:lvl1pPr>
            <a:lvl2pPr marL="0" marR="0" lvl="1" indent="0" algn="r" rtl="0">
              <a:spcBef>
                <a:spcPts val="0"/>
              </a:spcBef>
              <a:buNone/>
              <a:defRPr sz="1200" b="0" i="0" u="none" strike="noStrike" cap="none">
                <a:solidFill>
                  <a:srgbClr val="888888"/>
                </a:solidFill>
                <a:latin typeface="Verdana"/>
                <a:ea typeface="Verdana"/>
                <a:cs typeface="Verdana"/>
                <a:sym typeface="Verdana"/>
              </a:defRPr>
            </a:lvl2pPr>
            <a:lvl3pPr marL="0" marR="0" lvl="2" indent="0" algn="r" rtl="0">
              <a:spcBef>
                <a:spcPts val="0"/>
              </a:spcBef>
              <a:buNone/>
              <a:defRPr sz="1200" b="0" i="0" u="none" strike="noStrike" cap="none">
                <a:solidFill>
                  <a:srgbClr val="888888"/>
                </a:solidFill>
                <a:latin typeface="Verdana"/>
                <a:ea typeface="Verdana"/>
                <a:cs typeface="Verdana"/>
                <a:sym typeface="Verdana"/>
              </a:defRPr>
            </a:lvl3pPr>
            <a:lvl4pPr marL="0" marR="0" lvl="3" indent="0" algn="r" rtl="0">
              <a:spcBef>
                <a:spcPts val="0"/>
              </a:spcBef>
              <a:buNone/>
              <a:defRPr sz="1200" b="0" i="0" u="none" strike="noStrike" cap="none">
                <a:solidFill>
                  <a:srgbClr val="888888"/>
                </a:solidFill>
                <a:latin typeface="Verdana"/>
                <a:ea typeface="Verdana"/>
                <a:cs typeface="Verdana"/>
                <a:sym typeface="Verdana"/>
              </a:defRPr>
            </a:lvl4pPr>
            <a:lvl5pPr marL="0" marR="0" lvl="4" indent="0" algn="r" rtl="0">
              <a:spcBef>
                <a:spcPts val="0"/>
              </a:spcBef>
              <a:buNone/>
              <a:defRPr sz="1200" b="0" i="0" u="none" strike="noStrike" cap="none">
                <a:solidFill>
                  <a:srgbClr val="888888"/>
                </a:solidFill>
                <a:latin typeface="Verdana"/>
                <a:ea typeface="Verdana"/>
                <a:cs typeface="Verdana"/>
                <a:sym typeface="Verdana"/>
              </a:defRPr>
            </a:lvl5pPr>
            <a:lvl6pPr marL="0" marR="0" lvl="5" indent="0" algn="r" rtl="0">
              <a:spcBef>
                <a:spcPts val="0"/>
              </a:spcBef>
              <a:buNone/>
              <a:defRPr sz="1200" b="0" i="0" u="none" strike="noStrike" cap="none">
                <a:solidFill>
                  <a:srgbClr val="888888"/>
                </a:solidFill>
                <a:latin typeface="Verdana"/>
                <a:ea typeface="Verdana"/>
                <a:cs typeface="Verdana"/>
                <a:sym typeface="Verdana"/>
              </a:defRPr>
            </a:lvl6pPr>
            <a:lvl7pPr marL="0" marR="0" lvl="6" indent="0" algn="r" rtl="0">
              <a:spcBef>
                <a:spcPts val="0"/>
              </a:spcBef>
              <a:buNone/>
              <a:defRPr sz="1200" b="0" i="0" u="none" strike="noStrike" cap="none">
                <a:solidFill>
                  <a:srgbClr val="888888"/>
                </a:solidFill>
                <a:latin typeface="Verdana"/>
                <a:ea typeface="Verdana"/>
                <a:cs typeface="Verdana"/>
                <a:sym typeface="Verdana"/>
              </a:defRPr>
            </a:lvl7pPr>
            <a:lvl8pPr marL="0" marR="0" lvl="7" indent="0" algn="r" rtl="0">
              <a:spcBef>
                <a:spcPts val="0"/>
              </a:spcBef>
              <a:buNone/>
              <a:defRPr sz="1200" b="0" i="0" u="none" strike="noStrike" cap="none">
                <a:solidFill>
                  <a:srgbClr val="888888"/>
                </a:solidFill>
                <a:latin typeface="Verdana"/>
                <a:ea typeface="Verdana"/>
                <a:cs typeface="Verdana"/>
                <a:sym typeface="Verdana"/>
              </a:defRPr>
            </a:lvl8pPr>
            <a:lvl9pPr marL="0" marR="0" lvl="8" indent="0" algn="r" rtl="0">
              <a:spcBef>
                <a:spcPts val="0"/>
              </a:spcBef>
              <a:buNone/>
              <a:defRPr sz="1200"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cxnSp>
        <p:nvCxnSpPr>
          <p:cNvPr id="11" name="Google Shape;11;p1"/>
          <p:cNvCxnSpPr/>
          <p:nvPr/>
        </p:nvCxnSpPr>
        <p:spPr>
          <a:xfrm>
            <a:off x="812800" y="914400"/>
            <a:ext cx="10668000" cy="0"/>
          </a:xfrm>
          <a:prstGeom prst="straightConnector1">
            <a:avLst/>
          </a:prstGeom>
          <a:noFill/>
          <a:ln w="57150" cap="flat" cmpd="thickThin">
            <a:solidFill>
              <a:schemeClr val="dk1"/>
            </a:solidFill>
            <a:prstDash val="solid"/>
            <a:round/>
            <a:headEnd type="none" w="med" len="med"/>
            <a:tailEnd type="none" w="med" len="med"/>
          </a:ln>
        </p:spPr>
      </p:cxnSp>
      <p:pic>
        <p:nvPicPr>
          <p:cNvPr id="12" name="Google Shape;12;p1"/>
          <p:cNvPicPr preferRelativeResize="0"/>
          <p:nvPr/>
        </p:nvPicPr>
        <p:blipFill rotWithShape="1">
          <a:blip r:embed="rId13">
            <a:alphaModFix/>
          </a:blip>
          <a:srcRect b="18046"/>
          <a:stretch/>
        </p:blipFill>
        <p:spPr>
          <a:xfrm>
            <a:off x="0" y="5991366"/>
            <a:ext cx="12192001" cy="86663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ieeexplore.ieee.org/document/10309022" TargetMode="External"/><Relationship Id="rId7" Type="http://schemas.openxmlformats.org/officeDocument/2006/relationships/hyperlink" Target="https://ieeexplore.ieee.org/document/10261636"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innovation-entrepreneurship.springeropen.com/articles/10.1186/s13731-024-00380-w" TargetMode="External"/><Relationship Id="rId5" Type="http://schemas.openxmlformats.org/officeDocument/2006/relationships/hyperlink" Target="https://www.ijset.in/wp-content/uploads/2016/06/P-10.pdf" TargetMode="External"/><Relationship Id="rId4" Type="http://schemas.openxmlformats.org/officeDocument/2006/relationships/hyperlink" Target="https://www.researchgate.net/publication/376190968_online_education_in_Rural_India-_Issues_and_Challenges?utm_source=chatgpt.co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innovationentrepreneurship.springeropen.com/articles/10.1186/s1373102400380w?utm_source=chatgpt.com" TargetMode="External"/><Relationship Id="rId7" Type="http://schemas.openxmlformats.org/officeDocument/2006/relationships/hyperlink" Target="https://www.scienceopen.com/hosteddocument?doi=10.14293/S21991006.1.SOR.PPKUXGN.v1&amp;utm_source=chatgpt.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doi.org/10.3776/tpre.2021.v11n1p25-39" TargetMode="External"/><Relationship Id="rId5" Type="http://schemas.openxmlformats.org/officeDocument/2006/relationships/hyperlink" Target="https://www.researchgate.net/publication/382671754_A_Study_on_Challenges_and_Solutions_for_Implementing_Digital_Literacy_Programmes_in_India's_Rural_Areas?utm_source=chatgpt.com)" TargetMode="External"/><Relationship Id="rId4" Type="http://schemas.openxmlformats.org/officeDocument/2006/relationships/hyperlink" Target="https://www.researchgate.net/publication/380531570_The_challenges_and_solutions_of_technology_integration_in_rural_schools_A_systematic_literature_review?utm_source=chatgpt.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rpitha861/EduBridg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819918" y="1085634"/>
            <a:ext cx="10363200" cy="962898"/>
          </a:xfrm>
          <a:prstGeom prst="rect">
            <a:avLst/>
          </a:prstGeom>
          <a:noFill/>
          <a:ln>
            <a:noFill/>
          </a:ln>
          <a:effectLst>
            <a:reflection blurRad="6350" stA="50000" endA="275" endPos="40000" dist="101600" dir="5400000" sy="-100000" algn="bl" rotWithShape="0"/>
          </a:effectLst>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a:buNone/>
            </a:pPr>
            <a:r>
              <a:rPr lang="en-US" smtClean="0">
                <a:effectLst>
                  <a:glow rad="63500">
                    <a:schemeClr val="accent1">
                      <a:satMod val="175000"/>
                      <a:alpha val="40000"/>
                    </a:schemeClr>
                  </a:glow>
                  <a:reflection blurRad="12700" stA="32000" endPos="35000" dist="12700" dir="5400000" sy="-100000" algn="bl" rotWithShape="0"/>
                </a:effectLst>
                <a:latin typeface="Calibri" pitchFamily="34" charset="0"/>
                <a:ea typeface="Calibri" pitchFamily="34" charset="0"/>
                <a:cs typeface="Calibri" pitchFamily="34" charset="0"/>
              </a:rPr>
              <a:t>Application to </a:t>
            </a:r>
            <a:r>
              <a:rPr lang="en-US" dirty="0">
                <a:effectLst>
                  <a:glow rad="63500">
                    <a:schemeClr val="accent1">
                      <a:satMod val="175000"/>
                      <a:alpha val="40000"/>
                    </a:schemeClr>
                  </a:glow>
                  <a:reflection blurRad="12700" stA="32000" endPos="35000" dist="12700" dir="5400000" sy="-100000" algn="bl" rotWithShape="0"/>
                </a:effectLst>
                <a:latin typeface="Calibri" pitchFamily="34" charset="0"/>
                <a:ea typeface="Calibri" pitchFamily="34" charset="0"/>
                <a:cs typeface="Calibri" pitchFamily="34" charset="0"/>
              </a:rPr>
              <a:t>Enhance Educational Infrastructure and Connectivity in Rural Areas</a:t>
            </a:r>
            <a:endParaRPr lang="en-US" dirty="0">
              <a:solidFill>
                <a:schemeClr val="tx1"/>
              </a:solidFill>
              <a:effectLst>
                <a:glow rad="63500">
                  <a:schemeClr val="accent1">
                    <a:satMod val="175000"/>
                    <a:alpha val="40000"/>
                  </a:schemeClr>
                </a:glow>
                <a:reflection blurRad="12700" stA="32000" endPos="35000" dist="12700" dir="5400000" sy="-100000" algn="bl" rotWithShape="0"/>
              </a:effectLst>
              <a:latin typeface="Calibri" pitchFamily="34" charset="0"/>
              <a:ea typeface="Calibri" pitchFamily="34" charset="0"/>
              <a:cs typeface="Calibri" pitchFamily="34" charset="0"/>
            </a:endParaRPr>
          </a:p>
        </p:txBody>
      </p:sp>
      <p:sp>
        <p:nvSpPr>
          <p:cNvPr id="88" name="Google Shape;88;p13"/>
          <p:cNvSpPr txBox="1">
            <a:spLocks noGrp="1"/>
          </p:cNvSpPr>
          <p:nvPr>
            <p:ph type="subTitle" idx="1"/>
          </p:nvPr>
        </p:nvSpPr>
        <p:spPr>
          <a:xfrm>
            <a:off x="790469" y="2100770"/>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 G-08</a:t>
            </a:r>
            <a:endParaRPr dirty="0">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graphicFrame>
        <p:nvGraphicFramePr>
          <p:cNvPr id="89" name="Google Shape;89;p13"/>
          <p:cNvGraphicFramePr/>
          <p:nvPr/>
        </p:nvGraphicFramePr>
        <p:xfrm>
          <a:off x="553347" y="2705308"/>
          <a:ext cx="5418675" cy="2194620"/>
        </p:xfrm>
        <a:graphic>
          <a:graphicData uri="http://schemas.openxmlformats.org/drawingml/2006/table">
            <a:tbl>
              <a:tblPr firstRow="1" bandRow="1">
                <a:noFill/>
                <a:tableStyleId>{57690726-49DA-4552-BDEB-330DD8EA8BD9}</a:tableStyleId>
              </a:tblPr>
              <a:tblGrid>
                <a:gridCol w="2085000">
                  <a:extLst>
                    <a:ext uri="{9D8B030D-6E8A-4147-A177-3AD203B41FA5}">
                      <a16:colId xmlns:a16="http://schemas.microsoft.com/office/drawing/2014/main" xmlns="" val="20000"/>
                    </a:ext>
                  </a:extLst>
                </a:gridCol>
                <a:gridCol w="3333675">
                  <a:extLst>
                    <a:ext uri="{9D8B030D-6E8A-4147-A177-3AD203B41FA5}">
                      <a16:colId xmlns:a16="http://schemas.microsoft.com/office/drawing/2014/main" xmlns="" val="20001"/>
                    </a:ext>
                  </a:extLst>
                </a:gridCol>
              </a:tblGrid>
              <a:tr h="306243">
                <a:tc>
                  <a:txBody>
                    <a:bodyPr/>
                    <a:lstStyle/>
                    <a:p>
                      <a:pPr marL="0" marR="0" lvl="1" indent="0" algn="ctr" rtl="0">
                        <a:spcBef>
                          <a:spcPts val="0"/>
                        </a:spcBef>
                        <a:spcAft>
                          <a:spcPts val="0"/>
                        </a:spcAft>
                        <a:buNone/>
                      </a:pPr>
                      <a:r>
                        <a:rPr lang="en-GB" sz="1800" b="1" u="none" strike="noStrike" cap="none" dirty="0">
                          <a:solidFill>
                            <a:srgbClr val="17365D"/>
                          </a:solidFill>
                        </a:rPr>
                        <a:t>Roll Number</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800" b="1" u="none" strike="noStrike" cap="none" dirty="0">
                          <a:solidFill>
                            <a:srgbClr val="17365D"/>
                          </a:solidFill>
                        </a:rPr>
                        <a:t>Student Name</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xmlns="" val="10000"/>
                  </a:ext>
                </a:extLst>
              </a:tr>
              <a:tr h="306243">
                <a:tc>
                  <a:txBody>
                    <a:bodyPr/>
                    <a:lstStyle/>
                    <a:p>
                      <a:pPr marL="0" marR="0" lvl="0" indent="0" algn="ctr" rtl="0">
                        <a:spcBef>
                          <a:spcPts val="0"/>
                        </a:spcBef>
                        <a:spcAft>
                          <a:spcPts val="0"/>
                        </a:spcAft>
                        <a:buFont typeface="+mj-l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xmlns="" val="10001"/>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xmlns="" val="10002"/>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xmlns="" val="10003"/>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xmlns="" val="10004"/>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xmlns="" val="10005"/>
                  </a:ext>
                </a:extLst>
              </a:tr>
            </a:tbl>
          </a:graphicData>
        </a:graphic>
      </p:graphicFrame>
      <p:sp>
        <p:nvSpPr>
          <p:cNvPr id="90" name="Google Shape;90;p13"/>
          <p:cNvSpPr txBox="1"/>
          <p:nvPr/>
        </p:nvSpPr>
        <p:spPr>
          <a:xfrm>
            <a:off x="6255943" y="2763029"/>
            <a:ext cx="5514300" cy="20205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a:buNone/>
            </a:pPr>
            <a:r>
              <a:rPr lang="en-GB" sz="24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sz="1600" dirty="0">
              <a:latin typeface="Cambria" panose="02040503050406030204" pitchFamily="18" charset="0"/>
              <a:ea typeface="Cambria" panose="02040503050406030204" pitchFamily="18" charset="0"/>
            </a:endParaRPr>
          </a:p>
          <a:p>
            <a:pPr lvl="0" algn="ctr">
              <a:spcBef>
                <a:spcPts val="340"/>
              </a:spcBef>
              <a:buClr>
                <a:srgbClr val="17365D"/>
              </a:buClr>
              <a:buSzPts val="1700"/>
            </a:pPr>
            <a:r>
              <a:rPr lang="en-US" sz="1800" b="1" dirty="0">
                <a:solidFill>
                  <a:schemeClr val="tx1"/>
                </a:solidFill>
                <a:latin typeface="Cambria" panose="02040503050406030204" pitchFamily="18" charset="0"/>
                <a:ea typeface="Cambria" panose="02040503050406030204" pitchFamily="18" charset="0"/>
                <a:cs typeface="Verdana"/>
                <a:sym typeface="Verdana"/>
              </a:rPr>
              <a:t>Mr. </a:t>
            </a:r>
            <a:r>
              <a:rPr lang="en-US" sz="1800" b="1" dirty="0" err="1">
                <a:solidFill>
                  <a:schemeClr val="tx1"/>
                </a:solidFill>
                <a:latin typeface="Cambria" panose="02040503050406030204" pitchFamily="18" charset="0"/>
                <a:ea typeface="Cambria" panose="02040503050406030204" pitchFamily="18" charset="0"/>
                <a:cs typeface="Verdana"/>
                <a:sym typeface="Verdana"/>
              </a:rPr>
              <a:t>Md</a:t>
            </a:r>
            <a:r>
              <a:rPr lang="en-US" sz="1800" b="1" dirty="0">
                <a:solidFill>
                  <a:schemeClr val="tx1"/>
                </a:solidFill>
                <a:latin typeface="Cambria" panose="02040503050406030204" pitchFamily="18" charset="0"/>
                <a:ea typeface="Cambria" panose="02040503050406030204" pitchFamily="18" charset="0"/>
                <a:cs typeface="Verdana"/>
                <a:sym typeface="Verdana"/>
              </a:rPr>
              <a:t> </a:t>
            </a:r>
            <a:r>
              <a:rPr lang="en-US" sz="1800" b="1" dirty="0" err="1">
                <a:solidFill>
                  <a:schemeClr val="tx1"/>
                </a:solidFill>
                <a:latin typeface="Cambria" panose="02040503050406030204" pitchFamily="18" charset="0"/>
                <a:ea typeface="Cambria" panose="02040503050406030204" pitchFamily="18" charset="0"/>
                <a:cs typeface="Verdana"/>
                <a:sym typeface="Verdana"/>
              </a:rPr>
              <a:t>Ziaur</a:t>
            </a:r>
            <a:r>
              <a:rPr lang="en-US" sz="1800" b="1" dirty="0">
                <a:solidFill>
                  <a:schemeClr val="tx1"/>
                </a:solidFill>
                <a:latin typeface="Cambria" panose="02040503050406030204" pitchFamily="18" charset="0"/>
                <a:ea typeface="Cambria" panose="02040503050406030204" pitchFamily="18" charset="0"/>
                <a:cs typeface="Verdana"/>
                <a:sym typeface="Verdana"/>
              </a:rPr>
              <a:t> </a:t>
            </a:r>
            <a:r>
              <a:rPr lang="en-US" sz="1800" b="1" dirty="0" err="1">
                <a:solidFill>
                  <a:schemeClr val="tx1"/>
                </a:solidFill>
                <a:latin typeface="Cambria" panose="02040503050406030204" pitchFamily="18" charset="0"/>
                <a:ea typeface="Cambria" panose="02040503050406030204" pitchFamily="18" charset="0"/>
                <a:cs typeface="Verdana"/>
                <a:sym typeface="Verdana"/>
              </a:rPr>
              <a:t>Rahman</a:t>
            </a:r>
            <a:r>
              <a:rPr lang="en-US" sz="1800" b="1" dirty="0">
                <a:solidFill>
                  <a:schemeClr val="tx1"/>
                </a:solidFill>
                <a:latin typeface="Cambria" panose="02040503050406030204" pitchFamily="18" charset="0"/>
                <a:ea typeface="Cambria" panose="02040503050406030204" pitchFamily="18" charset="0"/>
                <a:cs typeface="Verdana"/>
                <a:sym typeface="Verdana"/>
              </a:rPr>
              <a:t> </a:t>
            </a:r>
          </a:p>
          <a:p>
            <a:pPr lvl="0" algn="ctr">
              <a:spcBef>
                <a:spcPts val="340"/>
              </a:spcBef>
              <a:buClr>
                <a:srgbClr val="17365D"/>
              </a:buClr>
              <a:buSzPts val="1700"/>
            </a:pPr>
            <a:r>
              <a:rPr lang="en-GB" sz="1700" b="1" dirty="0">
                <a:solidFill>
                  <a:schemeClr val="tx1"/>
                </a:solidFill>
                <a:latin typeface="Cambria" panose="02040503050406030204" pitchFamily="18" charset="0"/>
                <a:ea typeface="Cambria" panose="02040503050406030204" pitchFamily="18" charset="0"/>
                <a:cs typeface="Verdana"/>
                <a:sym typeface="Verdana"/>
              </a:rPr>
              <a:t>Assistant Professor</a:t>
            </a:r>
          </a:p>
          <a:p>
            <a:pPr marL="0" marR="0" lvl="0" indent="0" algn="ctr" rtl="0">
              <a:spcBef>
                <a:spcPts val="340"/>
              </a:spcBef>
              <a:spcAft>
                <a:spcPts val="0"/>
              </a:spcAft>
              <a:buClr>
                <a:srgbClr val="17365D"/>
              </a:buClr>
              <a:buSzPts val="1700"/>
              <a:buFont typeface="Arial"/>
              <a:buNone/>
            </a:pPr>
            <a:r>
              <a:rPr lang="en-GB" sz="1700" b="1" i="0" u="none" strike="noStrike" cap="none" dirty="0" smtClean="0">
                <a:solidFill>
                  <a:srgbClr val="17365D"/>
                </a:solidFill>
                <a:latin typeface="Cambria" panose="02040503050406030204" pitchFamily="18" charset="0"/>
                <a:ea typeface="Cambria" panose="02040503050406030204" pitchFamily="18" charset="0"/>
                <a:cs typeface="Verdana"/>
                <a:sym typeface="Verdana"/>
              </a:rPr>
              <a:t>School </a:t>
            </a: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of Computer Science and Engineering</a:t>
            </a:r>
            <a:endParaRPr dirty="0">
              <a:latin typeface="Cambria" panose="02040503050406030204" pitchFamily="18" charset="0"/>
              <a:ea typeface="Cambria" panose="02040503050406030204" pitchFamily="18" charset="0"/>
            </a:endParaRPr>
          </a:p>
          <a:p>
            <a:pPr marL="0" marR="0" lvl="0" indent="0" algn="ctr"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91" name="Google Shape;91;p13"/>
          <p:cNvSpPr txBox="1"/>
          <p:nvPr/>
        </p:nvSpPr>
        <p:spPr>
          <a:xfrm>
            <a:off x="3986772" y="334089"/>
            <a:ext cx="3970500" cy="5523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rgbClr val="17365D"/>
              </a:buClr>
              <a:buSzPct val="100000"/>
              <a:buFont typeface="Arial"/>
              <a:buNone/>
            </a:pPr>
            <a:r>
              <a:rPr lang="en-GB" sz="2000" b="1" dirty="0">
                <a:solidFill>
                  <a:srgbClr val="17365D"/>
                </a:solidFill>
                <a:latin typeface="Cambria" panose="02040503050406030204" pitchFamily="18" charset="0"/>
                <a:ea typeface="Cambria" panose="02040503050406030204" pitchFamily="18" charset="0"/>
                <a:cs typeface="Verdana"/>
                <a:sym typeface="Verdana"/>
              </a:rPr>
              <a:t>CSE</a:t>
            </a: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7301 University Project</a:t>
            </a:r>
            <a:endParaRPr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Review-4</a:t>
            </a: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8" name="Google Shape;91;p13"/>
          <p:cNvSpPr txBox="1"/>
          <p:nvPr/>
        </p:nvSpPr>
        <p:spPr>
          <a:xfrm>
            <a:off x="-28958" y="4791075"/>
            <a:ext cx="12249915" cy="15621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CSE</a:t>
            </a:r>
          </a:p>
          <a:p>
            <a:pPr marL="0" marR="0" lvl="0" indent="0" rtl="0">
              <a:spcBef>
                <a:spcPts val="0"/>
              </a:spcBef>
              <a:spcAft>
                <a:spcPts val="0"/>
              </a:spcAft>
              <a:buClr>
                <a:srgbClr val="17365D"/>
              </a:buClr>
              <a:buSzPct val="100000"/>
              <a:buFont typeface="Arial"/>
              <a:buNone/>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HoD: </a:t>
            </a:r>
            <a:r>
              <a:rPr lang="en-US" sz="2000" b="1" err="1">
                <a:solidFill>
                  <a:schemeClr val="tx1"/>
                </a:solidFill>
                <a:latin typeface="Cambria" panose="02040503050406030204" pitchFamily="18" charset="0"/>
                <a:ea typeface="Cambria" panose="02040503050406030204" pitchFamily="18" charset="0"/>
                <a:cs typeface="Verdana"/>
                <a:sym typeface="Verdana"/>
              </a:rPr>
              <a:t>Dr</a:t>
            </a:r>
            <a:r>
              <a:rPr lang="en-US" sz="2000" b="1" smtClean="0">
                <a:solidFill>
                  <a:schemeClr val="tx1"/>
                </a:solidFill>
                <a:latin typeface="Cambria" panose="02040503050406030204" pitchFamily="18" charset="0"/>
                <a:ea typeface="Cambria" panose="02040503050406030204" pitchFamily="18" charset="0"/>
                <a:cs typeface="Verdana"/>
                <a:sym typeface="Verdana"/>
              </a:rPr>
              <a:t>. Asif</a:t>
            </a:r>
            <a:r>
              <a:rPr lang="en-US" sz="2000" b="1" dirty="0" smtClean="0">
                <a:solidFill>
                  <a:schemeClr val="tx1"/>
                </a:solidFill>
                <a:latin typeface="Cambria" panose="02040503050406030204" pitchFamily="18" charset="0"/>
                <a:ea typeface="Cambria" panose="02040503050406030204" pitchFamily="18" charset="0"/>
                <a:cs typeface="Verdana"/>
                <a:sym typeface="Verdana"/>
              </a:rPr>
              <a:t> Mohammed.</a:t>
            </a:r>
            <a:endParaRPr lang="en-US" sz="2000" b="1" dirty="0">
              <a:solidFill>
                <a:schemeClr val="tx1"/>
              </a:solidFill>
              <a:latin typeface="Cambria" panose="02040503050406030204" pitchFamily="18" charset="0"/>
              <a:ea typeface="Cambria" panose="02040503050406030204" pitchFamily="18" charset="0"/>
              <a:cs typeface="Verdana"/>
              <a:sym typeface="Verdana"/>
            </a:endParaRPr>
          </a:p>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Dr. </a:t>
            </a:r>
            <a:r>
              <a:rPr lang="en-US" sz="2000" b="1" i="0" u="none" strike="noStrike" cap="none" dirty="0" err="1">
                <a:solidFill>
                  <a:schemeClr val="tx1"/>
                </a:solidFill>
                <a:latin typeface="Cambria" panose="02040503050406030204" pitchFamily="18" charset="0"/>
                <a:ea typeface="Cambria" panose="02040503050406030204" pitchFamily="18" charset="0"/>
                <a:cs typeface="Verdana"/>
                <a:sym typeface="Verdana"/>
              </a:rPr>
              <a:t>Jayanthi</a:t>
            </a:r>
            <a:r>
              <a:rPr lang="en-US" sz="2000" b="1" dirty="0">
                <a:solidFill>
                  <a:schemeClr val="tx1"/>
                </a:solidFill>
                <a:latin typeface="Cambria" panose="02040503050406030204" pitchFamily="18" charset="0"/>
                <a:ea typeface="Cambria" panose="02040503050406030204" pitchFamily="18" charset="0"/>
                <a:cs typeface="Verdana"/>
                <a:sym typeface="Verdana"/>
              </a:rPr>
              <a:t>. K.</a:t>
            </a:r>
            <a:endPar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a:p>
            <a:pPr lvl="0">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School Project Coordinators: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Dr. Sampath A </a:t>
            </a:r>
            <a:r>
              <a:rPr lang="en-US" sz="2000" b="1" i="0" u="none" strike="noStrike" cap="none" dirty="0" smtClean="0">
                <a:solidFill>
                  <a:schemeClr val="tx1"/>
                </a:solidFill>
                <a:latin typeface="Cambria" panose="02040503050406030204" pitchFamily="18" charset="0"/>
                <a:ea typeface="Cambria" panose="02040503050406030204" pitchFamily="18" charset="0"/>
                <a:cs typeface="Verdana"/>
                <a:sym typeface="Verdana"/>
              </a:rPr>
              <a:t>K.</a:t>
            </a:r>
            <a:endParaRPr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graphicFrame>
        <p:nvGraphicFramePr>
          <p:cNvPr id="4" name="Table 3">
            <a:extLst>
              <a:ext uri="{FF2B5EF4-FFF2-40B4-BE49-F238E27FC236}">
                <a16:creationId xmlns:a16="http://schemas.microsoft.com/office/drawing/2014/main" xmlns="" id="{B5BA812E-FC9C-78A1-AE29-1F8132EF45C9}"/>
              </a:ext>
            </a:extLst>
          </p:cNvPr>
          <p:cNvGraphicFramePr>
            <a:graphicFrameLocks noGrp="1"/>
          </p:cNvGraphicFramePr>
          <p:nvPr/>
        </p:nvGraphicFramePr>
        <p:xfrm>
          <a:off x="421757" y="2763029"/>
          <a:ext cx="5162966" cy="1171575"/>
        </p:xfrm>
        <a:graphic>
          <a:graphicData uri="http://schemas.openxmlformats.org/drawingml/2006/table">
            <a:tbl>
              <a:tblPr firstRow="1" bandRow="1"/>
              <a:tblGrid>
                <a:gridCol w="2581483">
                  <a:extLst>
                    <a:ext uri="{9D8B030D-6E8A-4147-A177-3AD203B41FA5}">
                      <a16:colId xmlns:a16="http://schemas.microsoft.com/office/drawing/2014/main" xmlns="" val="1329227157"/>
                    </a:ext>
                  </a:extLst>
                </a:gridCol>
                <a:gridCol w="2581483">
                  <a:extLst>
                    <a:ext uri="{9D8B030D-6E8A-4147-A177-3AD203B41FA5}">
                      <a16:colId xmlns:a16="http://schemas.microsoft.com/office/drawing/2014/main" xmlns="" val="2285693969"/>
                    </a:ext>
                  </a:extLst>
                </a:gridCol>
              </a:tblGrid>
              <a:tr h="390525">
                <a:tc>
                  <a:txBody>
                    <a:bodyPr/>
                    <a:lstStyle/>
                    <a:p>
                      <a:endParaRPr lang="en-IN" sz="1600" dirty="0">
                        <a:latin typeface="Calibri" pitchFamily="34" charset="0"/>
                        <a:ea typeface="Calibri" pitchFamily="34" charset="0"/>
                        <a:cs typeface="Calibri" pitchFamily="34" charset="0"/>
                      </a:endParaRPr>
                    </a:p>
                  </a:txBody>
                  <a:tcPr/>
                </a:tc>
                <a:tc>
                  <a:txBody>
                    <a:bodyPr/>
                    <a:lstStyle/>
                    <a:p>
                      <a:endParaRPr lang="en-IN" sz="1600">
                        <a:latin typeface="Calibri" pitchFamily="34" charset="0"/>
                        <a:ea typeface="Calibri" pitchFamily="34" charset="0"/>
                        <a:cs typeface="Calibri" pitchFamily="34" charset="0"/>
                      </a:endParaRPr>
                    </a:p>
                  </a:txBody>
                  <a:tcPr/>
                </a:tc>
                <a:extLst>
                  <a:ext uri="{0D108BD9-81ED-4DB2-BD59-A6C34878D82A}">
                    <a16:rowId xmlns:a16="http://schemas.microsoft.com/office/drawing/2014/main" xmlns="" val="4174713697"/>
                  </a:ext>
                </a:extLst>
              </a:tr>
              <a:tr h="390525">
                <a:tc>
                  <a:txBody>
                    <a:bodyPr/>
                    <a:lstStyle/>
                    <a:p>
                      <a:pPr algn="ctr"/>
                      <a:r>
                        <a:rPr lang="en-IN" sz="1600" dirty="0">
                          <a:latin typeface="Calibri" pitchFamily="34" charset="0"/>
                          <a:ea typeface="Calibri" pitchFamily="34" charset="0"/>
                          <a:cs typeface="Calibri" pitchFamily="34" charset="0"/>
                        </a:rPr>
                        <a:t>20211CSE0680</a:t>
                      </a:r>
                    </a:p>
                  </a:txBody>
                  <a:tcPr/>
                </a:tc>
                <a:tc>
                  <a:txBody>
                    <a:bodyPr/>
                    <a:lstStyle/>
                    <a:p>
                      <a:pPr algn="ctr"/>
                      <a:r>
                        <a:rPr lang="en-IN" sz="1600" dirty="0">
                          <a:latin typeface="Calibri" pitchFamily="34" charset="0"/>
                          <a:ea typeface="Calibri" pitchFamily="34" charset="0"/>
                          <a:cs typeface="Calibri" pitchFamily="34" charset="0"/>
                        </a:rPr>
                        <a:t>ANKITHA</a:t>
                      </a:r>
                      <a:r>
                        <a:rPr lang="en-IN" sz="1600" baseline="0" dirty="0">
                          <a:latin typeface="Calibri" pitchFamily="34" charset="0"/>
                          <a:ea typeface="Calibri" pitchFamily="34" charset="0"/>
                          <a:cs typeface="Calibri" pitchFamily="34" charset="0"/>
                        </a:rPr>
                        <a:t> HUDEGAL</a:t>
                      </a:r>
                      <a:endParaRPr lang="en-IN" sz="1600" dirty="0">
                        <a:latin typeface="Calibri" pitchFamily="34" charset="0"/>
                        <a:ea typeface="Calibri" pitchFamily="34" charset="0"/>
                        <a:cs typeface="Calibri" pitchFamily="34" charset="0"/>
                      </a:endParaRPr>
                    </a:p>
                  </a:txBody>
                  <a:tcPr/>
                </a:tc>
                <a:extLst>
                  <a:ext uri="{0D108BD9-81ED-4DB2-BD59-A6C34878D82A}">
                    <a16:rowId xmlns:a16="http://schemas.microsoft.com/office/drawing/2014/main" xmlns="" val="989145793"/>
                  </a:ext>
                </a:extLst>
              </a:tr>
              <a:tr h="390525">
                <a:tc>
                  <a:txBody>
                    <a:bodyPr/>
                    <a:lstStyle/>
                    <a:p>
                      <a:pPr algn="ctr"/>
                      <a:r>
                        <a:rPr lang="en-IN" sz="1600" dirty="0">
                          <a:latin typeface="Calibri" pitchFamily="34" charset="0"/>
                          <a:ea typeface="Calibri" pitchFamily="34" charset="0"/>
                          <a:cs typeface="Calibri" pitchFamily="34" charset="0"/>
                        </a:rPr>
                        <a:t>20211CSE0682</a:t>
                      </a:r>
                    </a:p>
                  </a:txBody>
                  <a:tcPr/>
                </a:tc>
                <a:tc>
                  <a:txBody>
                    <a:bodyPr/>
                    <a:lstStyle/>
                    <a:p>
                      <a:pPr algn="ctr"/>
                      <a:r>
                        <a:rPr lang="en-IN" sz="1600" dirty="0">
                          <a:latin typeface="Calibri" pitchFamily="34" charset="0"/>
                          <a:ea typeface="Calibri" pitchFamily="34" charset="0"/>
                          <a:cs typeface="Calibri" pitchFamily="34" charset="0"/>
                        </a:rPr>
                        <a:t>ARPITHA G</a:t>
                      </a:r>
                    </a:p>
                  </a:txBody>
                  <a:tcPr/>
                </a:tc>
                <a:extLst>
                  <a:ext uri="{0D108BD9-81ED-4DB2-BD59-A6C34878D82A}">
                    <a16:rowId xmlns:a16="http://schemas.microsoft.com/office/drawing/2014/main" xmlns="" val="1811209432"/>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GB" dirty="0">
                <a:effectLst>
                  <a:glow rad="63500">
                    <a:schemeClr val="accent1">
                      <a:satMod val="175000"/>
                      <a:alpha val="40000"/>
                    </a:schemeClr>
                  </a:glow>
                </a:effectLst>
                <a:latin typeface="Cambria" panose="02040503050406030204" pitchFamily="18" charset="0"/>
                <a:ea typeface="Cambria" panose="02040503050406030204" pitchFamily="18" charset="0"/>
              </a:rPr>
              <a:t>Software and Hardware Details</a:t>
            </a:r>
            <a:endParaRPr lang="en-US" dirty="0">
              <a:latin typeface="Cambria" panose="02040503050406030204" pitchFamily="18" charset="0"/>
              <a:ea typeface="Cambria" panose="02040503050406030204" pitchFamily="18" charset="0"/>
            </a:endParaRPr>
          </a:p>
        </p:txBody>
      </p:sp>
      <p:sp>
        <p:nvSpPr>
          <p:cNvPr id="115" name="Google Shape;115;p17"/>
          <p:cNvSpPr txBox="1">
            <a:spLocks noGrp="1"/>
          </p:cNvSpPr>
          <p:nvPr>
            <p:ph type="body" idx="1"/>
          </p:nvPr>
        </p:nvSpPr>
        <p:spPr>
          <a:xfrm>
            <a:off x="812800" y="1034845"/>
            <a:ext cx="10668000" cy="4953000"/>
          </a:xfrm>
          <a:prstGeom prst="rect">
            <a:avLst/>
          </a:prstGeom>
          <a:noFill/>
          <a:ln>
            <a:noFill/>
          </a:ln>
        </p:spPr>
        <p:txBody>
          <a:bodyPr spcFirstLastPara="1" wrap="square" lIns="91425" tIns="45700" rIns="91425" bIns="45700" anchor="t" anchorCtr="0">
            <a:normAutofit/>
          </a:bodyPr>
          <a:lstStyle/>
          <a:p>
            <a:pPr marL="76200" indent="0">
              <a:buNone/>
            </a:pPr>
            <a:r>
              <a:rPr lang="en-IN" sz="2000" b="1" u="sng" dirty="0">
                <a:latin typeface="Cambria" panose="02040503050406030204" pitchFamily="18" charset="0"/>
                <a:ea typeface="Cambria" panose="02040503050406030204" pitchFamily="18" charset="0"/>
              </a:rPr>
              <a:t>Software Requirements:</a:t>
            </a:r>
          </a:p>
          <a:p>
            <a:pPr>
              <a:buFont typeface="Wingdings" panose="05000000000000000000" pitchFamily="2" charset="2"/>
              <a:buChar char="q"/>
            </a:pPr>
            <a:r>
              <a:rPr lang="en-IN" sz="2000" b="1" dirty="0">
                <a:latin typeface="Cambria" panose="02040503050406030204" pitchFamily="18" charset="0"/>
                <a:ea typeface="Cambria" panose="02040503050406030204" pitchFamily="18" charset="0"/>
              </a:rPr>
              <a:t>Operating System</a:t>
            </a:r>
            <a:r>
              <a:rPr lang="en-IN" sz="2000" dirty="0">
                <a:latin typeface="Cambria" panose="02040503050406030204" pitchFamily="18" charset="0"/>
                <a:ea typeface="Cambria" panose="02040503050406030204" pitchFamily="18" charset="0"/>
              </a:rPr>
              <a:t>: Windows/Linux/Mac</a:t>
            </a:r>
          </a:p>
          <a:p>
            <a:pPr>
              <a:buFont typeface="Wingdings" panose="05000000000000000000" pitchFamily="2" charset="2"/>
              <a:buChar char="q"/>
            </a:pPr>
            <a:r>
              <a:rPr lang="en-IN" sz="2000" b="1" dirty="0">
                <a:latin typeface="Cambria" panose="02040503050406030204" pitchFamily="18" charset="0"/>
                <a:ea typeface="Cambria" panose="02040503050406030204" pitchFamily="18" charset="0"/>
              </a:rPr>
              <a:t>Mobile/Web Framework</a:t>
            </a:r>
            <a:r>
              <a:rPr lang="en-IN" sz="2000" dirty="0">
                <a:latin typeface="Cambria" panose="02040503050406030204" pitchFamily="18" charset="0"/>
                <a:ea typeface="Cambria" panose="02040503050406030204" pitchFamily="18" charset="0"/>
              </a:rPr>
              <a:t>: React.js (web) </a:t>
            </a:r>
          </a:p>
          <a:p>
            <a:pPr>
              <a:buFont typeface="Wingdings" panose="05000000000000000000" pitchFamily="2" charset="2"/>
              <a:buChar char="q"/>
            </a:pPr>
            <a:r>
              <a:rPr lang="en-IN" sz="2000" b="1" dirty="0">
                <a:latin typeface="Cambria" panose="02040503050406030204" pitchFamily="18" charset="0"/>
                <a:ea typeface="Cambria" panose="02040503050406030204" pitchFamily="18" charset="0"/>
              </a:rPr>
              <a:t>Database</a:t>
            </a:r>
            <a:r>
              <a:rPr lang="en-IN" sz="2000" dirty="0">
                <a:latin typeface="Cambria" panose="02040503050406030204" pitchFamily="18" charset="0"/>
                <a:ea typeface="Cambria" panose="02040503050406030204" pitchFamily="18" charset="0"/>
              </a:rPr>
              <a:t>: MongoDB</a:t>
            </a:r>
          </a:p>
          <a:p>
            <a:pPr>
              <a:buFont typeface="Wingdings" panose="05000000000000000000" pitchFamily="2" charset="2"/>
              <a:buChar char="q"/>
            </a:pPr>
            <a:r>
              <a:rPr lang="en-IN" sz="2000" b="1" dirty="0">
                <a:latin typeface="Cambria" panose="02040503050406030204" pitchFamily="18" charset="0"/>
                <a:ea typeface="Cambria" panose="02040503050406030204" pitchFamily="18" charset="0"/>
              </a:rPr>
              <a:t>Programming Language</a:t>
            </a:r>
            <a:r>
              <a:rPr lang="en-IN" sz="2000" dirty="0">
                <a:latin typeface="Cambria" panose="02040503050406030204" pitchFamily="18" charset="0"/>
                <a:ea typeface="Cambria" panose="02040503050406030204" pitchFamily="18" charset="0"/>
              </a:rPr>
              <a:t>: JavaScript (React.js)</a:t>
            </a:r>
          </a:p>
          <a:p>
            <a:pPr>
              <a:buFont typeface="Wingdings" panose="05000000000000000000" pitchFamily="2" charset="2"/>
              <a:buChar char="q"/>
            </a:pPr>
            <a:r>
              <a:rPr lang="en-IN" sz="2000" b="1" dirty="0">
                <a:latin typeface="Cambria" panose="02040503050406030204" pitchFamily="18" charset="0"/>
                <a:ea typeface="Cambria" panose="02040503050406030204" pitchFamily="18" charset="0"/>
              </a:rPr>
              <a:t>API Framework</a:t>
            </a:r>
            <a:r>
              <a:rPr lang="en-IN" sz="2000" dirty="0">
                <a:latin typeface="Cambria" panose="02040503050406030204" pitchFamily="18" charset="0"/>
                <a:ea typeface="Cambria" panose="02040503050406030204" pitchFamily="18" charset="0"/>
              </a:rPr>
              <a:t>: REST API</a:t>
            </a:r>
          </a:p>
          <a:p>
            <a:pPr>
              <a:buFont typeface="Wingdings" panose="05000000000000000000" pitchFamily="2" charset="2"/>
              <a:buChar char="q"/>
            </a:pPr>
            <a:r>
              <a:rPr lang="en-IN" sz="2000" b="1" dirty="0">
                <a:latin typeface="Cambria" panose="02040503050406030204" pitchFamily="18" charset="0"/>
                <a:ea typeface="Cambria" panose="02040503050406030204" pitchFamily="18" charset="0"/>
              </a:rPr>
              <a:t>IDE</a:t>
            </a:r>
            <a:r>
              <a:rPr lang="en-IN" sz="2000" dirty="0">
                <a:latin typeface="Cambria" panose="02040503050406030204" pitchFamily="18" charset="0"/>
                <a:ea typeface="Cambria" panose="02040503050406030204" pitchFamily="18" charset="0"/>
              </a:rPr>
              <a:t>: Visual Studio Code</a:t>
            </a:r>
          </a:p>
          <a:p>
            <a:pPr>
              <a:buFont typeface="Wingdings" panose="05000000000000000000" pitchFamily="2" charset="2"/>
              <a:buChar char="q"/>
            </a:pPr>
            <a:r>
              <a:rPr lang="en-IN" sz="2000" b="1" dirty="0">
                <a:latin typeface="Cambria" panose="02040503050406030204" pitchFamily="18" charset="0"/>
                <a:ea typeface="Cambria" panose="02040503050406030204" pitchFamily="18" charset="0"/>
              </a:rPr>
              <a:t>Version Control</a:t>
            </a:r>
            <a:r>
              <a:rPr lang="en-IN" sz="2000" dirty="0">
                <a:latin typeface="Cambria" panose="02040503050406030204" pitchFamily="18" charset="0"/>
                <a:ea typeface="Cambria" panose="02040503050406030204" pitchFamily="18" charset="0"/>
              </a:rPr>
              <a:t>: GitHub</a:t>
            </a:r>
          </a:p>
          <a:p>
            <a:pPr marL="76200" indent="0">
              <a:buNone/>
            </a:pPr>
            <a:r>
              <a:rPr lang="en-US" sz="2000" b="1" u="sng" dirty="0">
                <a:latin typeface="Cambria" panose="02040503050406030204" pitchFamily="18" charset="0"/>
                <a:ea typeface="Cambria" panose="02040503050406030204" pitchFamily="18" charset="0"/>
              </a:rPr>
              <a:t>Hardware Requirements:</a:t>
            </a:r>
          </a:p>
          <a:p>
            <a:pPr>
              <a:buFont typeface="Wingdings" panose="05000000000000000000" pitchFamily="2" charset="2"/>
              <a:buChar char="q"/>
            </a:pPr>
            <a:r>
              <a:rPr lang="en-US" sz="2000" b="1" dirty="0">
                <a:latin typeface="Cambria" panose="02040503050406030204" pitchFamily="18" charset="0"/>
                <a:ea typeface="Cambria" panose="02040503050406030204" pitchFamily="18" charset="0"/>
              </a:rPr>
              <a:t>Processor</a:t>
            </a:r>
            <a:r>
              <a:rPr lang="en-US" sz="2000" dirty="0">
                <a:latin typeface="Cambria" panose="02040503050406030204" pitchFamily="18" charset="0"/>
                <a:ea typeface="Cambria" panose="02040503050406030204" pitchFamily="18" charset="0"/>
              </a:rPr>
              <a:t>: Intel i5 or higher</a:t>
            </a:r>
          </a:p>
          <a:p>
            <a:pPr>
              <a:buFont typeface="Wingdings" panose="05000000000000000000" pitchFamily="2" charset="2"/>
              <a:buChar char="q"/>
            </a:pPr>
            <a:r>
              <a:rPr lang="en-US" sz="2000" b="1" dirty="0">
                <a:latin typeface="Cambria" panose="02040503050406030204" pitchFamily="18" charset="0"/>
                <a:ea typeface="Cambria" panose="02040503050406030204" pitchFamily="18" charset="0"/>
              </a:rPr>
              <a:t>RAM</a:t>
            </a:r>
            <a:r>
              <a:rPr lang="en-US" sz="2000" dirty="0">
                <a:latin typeface="Cambria" panose="02040503050406030204" pitchFamily="18" charset="0"/>
                <a:ea typeface="Cambria" panose="02040503050406030204" pitchFamily="18" charset="0"/>
              </a:rPr>
              <a:t>: 8GB or more</a:t>
            </a:r>
          </a:p>
          <a:p>
            <a:pPr>
              <a:buFont typeface="Wingdings" panose="05000000000000000000" pitchFamily="2" charset="2"/>
              <a:buChar char="q"/>
            </a:pPr>
            <a:r>
              <a:rPr lang="en-US" sz="2000" b="1" dirty="0">
                <a:latin typeface="Cambria" panose="02040503050406030204" pitchFamily="18" charset="0"/>
                <a:ea typeface="Cambria" panose="02040503050406030204" pitchFamily="18" charset="0"/>
              </a:rPr>
              <a:t>Storage</a:t>
            </a:r>
            <a:r>
              <a:rPr lang="en-US" sz="2000" dirty="0">
                <a:latin typeface="Cambria" panose="02040503050406030204" pitchFamily="18" charset="0"/>
                <a:ea typeface="Cambria" panose="02040503050406030204" pitchFamily="18" charset="0"/>
              </a:rPr>
              <a:t>: 256GB SSD or more</a:t>
            </a:r>
          </a:p>
          <a:p>
            <a:pPr marL="342900" lvl="0" indent="-190500" algn="just" rtl="0">
              <a:lnSpc>
                <a:spcPct val="200000"/>
              </a:lnSpc>
              <a:spcBef>
                <a:spcPts val="0"/>
              </a:spcBef>
              <a:spcAft>
                <a:spcPts val="0"/>
              </a:spcAft>
              <a:buClr>
                <a:schemeClr val="dk1"/>
              </a:buClr>
              <a:buSzPct val="100000"/>
              <a:buNone/>
            </a:pPr>
            <a:endParaRPr lang="en-US" sz="2000" dirty="0">
              <a:latin typeface="Cambria" panose="02040503050406030204" pitchFamily="18" charset="0"/>
              <a:ea typeface="Cambria" panose="02040503050406030204" pitchFamily="18" charset="0"/>
            </a:endParaRPr>
          </a:p>
          <a:p>
            <a:pPr>
              <a:buFont typeface="Arial" panose="020B0604020202020204" pitchFamily="34" charset="0"/>
              <a:buChar char="•"/>
            </a:pPr>
            <a:endParaRPr lang="en-I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xmlns="" val="2223424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US" dirty="0">
                <a:latin typeface="Cambria" panose="02040503050406030204" pitchFamily="18" charset="0"/>
                <a:ea typeface="Cambria" panose="02040503050406030204" pitchFamily="18" charset="0"/>
              </a:rPr>
              <a:t>Timeline of the Project (Gantt Chart) </a:t>
            </a:r>
          </a:p>
        </p:txBody>
      </p:sp>
      <p:graphicFrame>
        <p:nvGraphicFramePr>
          <p:cNvPr id="4" name="Diagram 3">
            <a:extLst>
              <a:ext uri="{FF2B5EF4-FFF2-40B4-BE49-F238E27FC236}">
                <a16:creationId xmlns:a16="http://schemas.microsoft.com/office/drawing/2014/main" xmlns="" id="{1DC9459B-786A-7829-43DE-0BCF8BDACA31}"/>
              </a:ext>
            </a:extLst>
          </p:cNvPr>
          <p:cNvGraphicFramePr/>
          <p:nvPr>
            <p:extLst>
              <p:ext uri="{D42A27DB-BD31-4B8C-83A1-F6EECF244321}">
                <p14:modId xmlns:p14="http://schemas.microsoft.com/office/powerpoint/2010/main" xmlns="" val="2431144713"/>
              </p:ext>
            </p:extLst>
          </p:nvPr>
        </p:nvGraphicFramePr>
        <p:xfrm>
          <a:off x="1789471" y="1042219"/>
          <a:ext cx="9350477" cy="5014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479890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xmlns="" id="{DC5D2D76-3D7E-5964-C588-912EF49E3E26}"/>
            </a:ext>
          </a:extLst>
        </p:cNvPr>
        <p:cNvGrpSpPr/>
        <p:nvPr/>
      </p:nvGrpSpPr>
      <p:grpSpPr>
        <a:xfrm>
          <a:off x="0" y="0"/>
          <a:ext cx="0" cy="0"/>
          <a:chOff x="0" y="0"/>
          <a:chExt cx="0" cy="0"/>
        </a:xfrm>
      </p:grpSpPr>
      <p:sp>
        <p:nvSpPr>
          <p:cNvPr id="114" name="Google Shape;114;p17">
            <a:extLst>
              <a:ext uri="{FF2B5EF4-FFF2-40B4-BE49-F238E27FC236}">
                <a16:creationId xmlns:a16="http://schemas.microsoft.com/office/drawing/2014/main" xmlns="" id="{299224C4-39D0-8B14-A023-B107A7FD199E}"/>
              </a:ext>
            </a:extLst>
          </p:cNvPr>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GB" dirty="0">
                <a:effectLst>
                  <a:glow rad="63500">
                    <a:schemeClr val="accent1">
                      <a:satMod val="175000"/>
                      <a:alpha val="40000"/>
                    </a:schemeClr>
                  </a:glow>
                </a:effectLst>
                <a:latin typeface="Cambria" panose="02040503050406030204" pitchFamily="18" charset="0"/>
                <a:ea typeface="Cambria" panose="02040503050406030204" pitchFamily="18" charset="0"/>
              </a:rPr>
              <a:t>Expected Outcomes</a:t>
            </a:r>
            <a:endParaRPr lang="en-US" dirty="0">
              <a:latin typeface="Cambria" panose="02040503050406030204" pitchFamily="18" charset="0"/>
              <a:ea typeface="Cambria" panose="02040503050406030204" pitchFamily="18" charset="0"/>
            </a:endParaRPr>
          </a:p>
        </p:txBody>
      </p:sp>
      <p:sp>
        <p:nvSpPr>
          <p:cNvPr id="115" name="Google Shape;115;p17">
            <a:extLst>
              <a:ext uri="{FF2B5EF4-FFF2-40B4-BE49-F238E27FC236}">
                <a16:creationId xmlns:a16="http://schemas.microsoft.com/office/drawing/2014/main" xmlns="" id="{DCA3ED80-4D91-ABD1-39F1-7CF4607BACF5}"/>
              </a:ext>
            </a:extLst>
          </p:cNvPr>
          <p:cNvSpPr txBox="1">
            <a:spLocks noGrp="1"/>
          </p:cNvSpPr>
          <p:nvPr>
            <p:ph type="body" idx="1"/>
          </p:nvPr>
        </p:nvSpPr>
        <p:spPr>
          <a:xfrm>
            <a:off x="812800" y="1034845"/>
            <a:ext cx="10668000" cy="4953000"/>
          </a:xfrm>
          <a:prstGeom prst="rect">
            <a:avLst/>
          </a:prstGeom>
          <a:noFill/>
          <a:ln>
            <a:noFill/>
          </a:ln>
        </p:spPr>
        <p:txBody>
          <a:bodyPr spcFirstLastPara="1" wrap="square" lIns="91425" tIns="45700" rIns="91425" bIns="45700" anchor="t" anchorCtr="0">
            <a:normAutofit/>
          </a:bodyPr>
          <a:lstStyle/>
          <a:p>
            <a:pPr>
              <a:buFont typeface="Wingdings" panose="05000000000000000000" pitchFamily="2" charset="2"/>
              <a:buChar char="Ø"/>
            </a:pPr>
            <a:r>
              <a:rPr lang="en-US" sz="1600" b="1" dirty="0">
                <a:latin typeface="Calibri" panose="020F0502020204030204" pitchFamily="34" charset="0"/>
                <a:ea typeface="Calibri" panose="020F0502020204030204" pitchFamily="34" charset="0"/>
                <a:cs typeface="Calibri" panose="020F0502020204030204" pitchFamily="34" charset="0"/>
              </a:rPr>
              <a:t>Enhanced Accessibility to Quality Education</a:t>
            </a:r>
          </a:p>
          <a:p>
            <a:pPr lvl="1">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Students and teachers from rural areas gain access to structured and interactive learning materials.</a:t>
            </a:r>
          </a:p>
          <a:p>
            <a:pPr lvl="1">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Learning resources are available anytime, reducing dependency on traditional classroom infrastructure.</a:t>
            </a:r>
          </a:p>
          <a:p>
            <a:pPr lvl="1">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Support for low-connectivity environments through offline access to educational content.</a:t>
            </a:r>
          </a:p>
          <a:p>
            <a:pPr>
              <a:buFont typeface="Wingdings" panose="05000000000000000000" pitchFamily="2" charset="2"/>
              <a:buChar char="Ø"/>
            </a:pPr>
            <a:r>
              <a:rPr lang="en-US" sz="1600" b="1" dirty="0">
                <a:latin typeface="Calibri" panose="020F0502020204030204" pitchFamily="34" charset="0"/>
                <a:ea typeface="Calibri" panose="020F0502020204030204" pitchFamily="34" charset="0"/>
                <a:cs typeface="Calibri" panose="020F0502020204030204" pitchFamily="34" charset="0"/>
              </a:rPr>
              <a:t>Interactive and Engaging Learning Experience</a:t>
            </a:r>
          </a:p>
          <a:p>
            <a:pPr lvl="1">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Virtual classrooms enable real-time interaction between students and teachers, improving engagement.</a:t>
            </a:r>
          </a:p>
          <a:p>
            <a:pPr lvl="1">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Features like quizzes, collaborative whiteboards, and discussion forums enhance participation.</a:t>
            </a:r>
          </a:p>
          <a:p>
            <a:pPr lvl="1">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Recorded sessions allow students to revisit lessons anytime for better understanding.</a:t>
            </a:r>
          </a:p>
          <a:p>
            <a:pPr>
              <a:buFont typeface="Wingdings" panose="05000000000000000000" pitchFamily="2" charset="2"/>
              <a:buChar char="Ø"/>
            </a:pPr>
            <a:r>
              <a:rPr lang="en-US" sz="1600" b="1" dirty="0">
                <a:latin typeface="Calibri" panose="020F0502020204030204" pitchFamily="34" charset="0"/>
                <a:ea typeface="Calibri" panose="020F0502020204030204" pitchFamily="34" charset="0"/>
                <a:cs typeface="Calibri" panose="020F0502020204030204" pitchFamily="34" charset="0"/>
              </a:rPr>
              <a:t>Efficient Educational Resource Management</a:t>
            </a:r>
          </a:p>
          <a:p>
            <a:pPr lvl="1">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Centralized repository ensures all learning materials (textbooks, videos, quizzes) are well-organized.</a:t>
            </a:r>
          </a:p>
          <a:p>
            <a:pPr lvl="1">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Teachers can easily upload and update content without technical difficulties.</a:t>
            </a:r>
          </a:p>
          <a:p>
            <a:pPr lvl="1">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Students can search, access, and download study materials effortlessly.</a:t>
            </a:r>
          </a:p>
          <a:p>
            <a:pPr>
              <a:buFont typeface="Wingdings" panose="05000000000000000000" pitchFamily="2" charset="2"/>
              <a:buChar char="Ø"/>
            </a:pPr>
            <a:r>
              <a:rPr lang="en-US" sz="1600" b="1" dirty="0">
                <a:latin typeface="Calibri" panose="020F0502020204030204" pitchFamily="34" charset="0"/>
                <a:ea typeface="Calibri" panose="020F0502020204030204" pitchFamily="34" charset="0"/>
                <a:cs typeface="Calibri" panose="020F0502020204030204" pitchFamily="34" charset="0"/>
              </a:rPr>
              <a:t>Inclusive Learning for Underprivileged Students</a:t>
            </a:r>
          </a:p>
          <a:p>
            <a:pPr lvl="1">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Provides free or affordable learning solutions, bridging the gap between urban and rural education.</a:t>
            </a:r>
          </a:p>
          <a:p>
            <a:pPr lvl="1">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Mobile and web-based access ensures learning is available on different devices.</a:t>
            </a:r>
          </a:p>
          <a:p>
            <a:pPr lvl="1">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Encourages community-driven learning, allowing students to collaborate and grow together.</a:t>
            </a:r>
          </a:p>
          <a:p>
            <a:pPr>
              <a:buFont typeface="Wingdings" panose="05000000000000000000" pitchFamily="2" charset="2"/>
              <a:buChar char="Ø"/>
            </a:pP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631851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effectLst>
                  <a:glow rad="63500">
                    <a:schemeClr val="accent1">
                      <a:satMod val="175000"/>
                      <a:alpha val="40000"/>
                    </a:schemeClr>
                  </a:glow>
                </a:effectLst>
                <a:latin typeface="Cambria" panose="02040503050406030204" pitchFamily="18" charset="0"/>
                <a:ea typeface="Cambria" panose="02040503050406030204" pitchFamily="18" charset="0"/>
              </a:rPr>
              <a:t>References</a:t>
            </a:r>
            <a:endParaRPr dirty="0">
              <a:effectLst>
                <a:glow rad="101600">
                  <a:schemeClr val="accent3">
                    <a:satMod val="175000"/>
                    <a:alpha val="40000"/>
                  </a:schemeClr>
                </a:glow>
              </a:effectLst>
              <a:latin typeface="Cambria" panose="02040503050406030204" pitchFamily="18" charset="0"/>
              <a:ea typeface="Cambria" panose="02040503050406030204" pitchFamily="18" charset="0"/>
            </a:endParaRPr>
          </a:p>
        </p:txBody>
      </p:sp>
      <p:sp>
        <p:nvSpPr>
          <p:cNvPr id="4" name="Rectangle 2">
            <a:extLst>
              <a:ext uri="{FF2B5EF4-FFF2-40B4-BE49-F238E27FC236}">
                <a16:creationId xmlns:a16="http://schemas.microsoft.com/office/drawing/2014/main" xmlns="" id="{C94D3A17-8A04-A471-CD6D-7AC89FAA69E6}"/>
              </a:ext>
            </a:extLst>
          </p:cNvPr>
          <p:cNvSpPr>
            <a:spLocks noGrp="1" noChangeArrowheads="1"/>
          </p:cNvSpPr>
          <p:nvPr>
            <p:ph type="body" idx="1"/>
          </p:nvPr>
        </p:nvSpPr>
        <p:spPr bwMode="auto">
          <a:xfrm>
            <a:off x="914400" y="1226298"/>
            <a:ext cx="10117394" cy="35394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spcBef>
                <a:spcPct val="0"/>
              </a:spcBef>
              <a:spcAft>
                <a:spcPct val="0"/>
              </a:spcAft>
              <a:buClrTx/>
              <a:buSzTx/>
              <a:buNone/>
            </a:pPr>
            <a:r>
              <a:rPr lang="en-IN" sz="1600" dirty="0">
                <a:latin typeface="Times New Roman" panose="02020603050405020304" pitchFamily="18" charset="0"/>
                <a:ea typeface="Calibri" panose="020F0502020204030204" pitchFamily="34" charset="0"/>
                <a:cs typeface="Times New Roman" panose="02020603050405020304" pitchFamily="18" charset="0"/>
              </a:rPr>
              <a:t>[1] M. </a:t>
            </a:r>
            <a:r>
              <a:rPr lang="en-IN" sz="1600" dirty="0" err="1">
                <a:latin typeface="Times New Roman" panose="02020603050405020304" pitchFamily="18" charset="0"/>
                <a:ea typeface="Calibri" panose="020F0502020204030204" pitchFamily="34" charset="0"/>
                <a:cs typeface="Times New Roman" panose="02020603050405020304" pitchFamily="18" charset="0"/>
              </a:rPr>
              <a:t>Campaña</a:t>
            </a:r>
            <a:r>
              <a:rPr lang="en-IN" sz="1600" dirty="0">
                <a:latin typeface="Times New Roman" panose="02020603050405020304" pitchFamily="18" charset="0"/>
                <a:ea typeface="Calibri" panose="020F0502020204030204" pitchFamily="34" charset="0"/>
                <a:cs typeface="Times New Roman" panose="02020603050405020304" pitchFamily="18" charset="0"/>
              </a:rPr>
              <a:t>-Cordova, F. Castillo-Ledesma, J. </a:t>
            </a:r>
            <a:r>
              <a:rPr lang="en-IN" sz="1600" dirty="0" err="1">
                <a:latin typeface="Times New Roman" panose="02020603050405020304" pitchFamily="18" charset="0"/>
                <a:ea typeface="Calibri" panose="020F0502020204030204" pitchFamily="34" charset="0"/>
                <a:cs typeface="Times New Roman" panose="02020603050405020304" pitchFamily="18" charset="0"/>
              </a:rPr>
              <a:t>Oleas</a:t>
            </a:r>
            <a:r>
              <a:rPr lang="en-IN" sz="1600" dirty="0">
                <a:latin typeface="Times New Roman" panose="02020603050405020304" pitchFamily="18" charset="0"/>
                <a:ea typeface="Calibri" panose="020F0502020204030204" pitchFamily="34" charset="0"/>
                <a:cs typeface="Times New Roman" panose="02020603050405020304" pitchFamily="18" charset="0"/>
              </a:rPr>
              <a:t>-Orozco, H. Moncayo, and F. Avilés-Castillo, "Enhancing the teaching of natural sciences in rural environments through educational videos," in Proc. IEEE, 2024. [Online]. Available: [</a:t>
            </a:r>
            <a:r>
              <a:rPr lang="en-IN" sz="1600" dirty="0">
                <a:latin typeface="Times New Roman" panose="02020603050405020304" pitchFamily="18" charset="0"/>
                <a:ea typeface="Calibri" panose="020F0502020204030204" pitchFamily="34" charset="0"/>
                <a:cs typeface="Times New Roman" panose="02020603050405020304" pitchFamily="18" charset="0"/>
                <a:hlinkClick r:id="rId3"/>
              </a:rPr>
              <a:t>Link</a:t>
            </a:r>
            <a:r>
              <a:rPr lang="en-IN" sz="1600" dirty="0">
                <a:latin typeface="Times New Roman" panose="02020603050405020304" pitchFamily="18" charset="0"/>
                <a:ea typeface="Calibri" panose="020F0502020204030204" pitchFamily="34" charset="0"/>
                <a:cs typeface="Times New Roman" panose="02020603050405020304" pitchFamily="18" charset="0"/>
              </a:rPr>
              <a:t>]</a:t>
            </a:r>
          </a:p>
          <a:p>
            <a:pPr marL="0" indent="0" eaLnBrk="0" fontAlgn="base" hangingPunct="0">
              <a:spcBef>
                <a:spcPct val="0"/>
              </a:spcBef>
              <a:spcAft>
                <a:spcPct val="0"/>
              </a:spcAft>
              <a:buClrTx/>
              <a:buSzTx/>
              <a:buNone/>
            </a:pPr>
            <a:endParaRPr kumimoji="0" lang="en-US" altLang="en-US" sz="1600" b="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eaLnBrk="0" fontAlgn="base" hangingPunct="0">
              <a:spcBef>
                <a:spcPct val="0"/>
              </a:spcBef>
              <a:spcAft>
                <a:spcPct val="0"/>
              </a:spcAft>
              <a:buClrTx/>
              <a:buSzTx/>
              <a:buNone/>
            </a:pPr>
            <a:r>
              <a:rPr lang="en-US" sz="1600" dirty="0">
                <a:latin typeface="Times New Roman" panose="02020603050405020304" pitchFamily="18" charset="0"/>
                <a:ea typeface="Calibri" panose="020F0502020204030204" pitchFamily="34" charset="0"/>
                <a:cs typeface="Times New Roman" panose="02020603050405020304" pitchFamily="18" charset="0"/>
              </a:rPr>
              <a:t>[2] V. R. </a:t>
            </a:r>
            <a:r>
              <a:rPr lang="en-US" sz="1600" dirty="0" err="1">
                <a:latin typeface="Times New Roman" panose="02020603050405020304" pitchFamily="18" charset="0"/>
                <a:ea typeface="Calibri" panose="020F0502020204030204" pitchFamily="34" charset="0"/>
                <a:cs typeface="Times New Roman" panose="02020603050405020304" pitchFamily="18" charset="0"/>
              </a:rPr>
              <a:t>Bhanotu</a:t>
            </a:r>
            <a:r>
              <a:rPr lang="en-US" sz="1600" dirty="0">
                <a:latin typeface="Times New Roman" panose="02020603050405020304" pitchFamily="18" charset="0"/>
                <a:ea typeface="Calibri" panose="020F0502020204030204" pitchFamily="34" charset="0"/>
                <a:cs typeface="Times New Roman" panose="02020603050405020304" pitchFamily="18" charset="0"/>
              </a:rPr>
              <a:t>, "Online education in rural India—Issues and challenges," in A Study on Corporate Governance Practices in USA, UK &amp; India: A Comparative Analysis, Dec. 2023. [Online]. Available: [</a:t>
            </a:r>
            <a:r>
              <a:rPr kumimoji="0" lang="en-US" altLang="en-US" sz="1600" b="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Link</a:t>
            </a:r>
            <a:r>
              <a:rPr kumimoji="0" lang="en-US" altLang="en-US" sz="1600" b="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indent="0" eaLnBrk="0" fontAlgn="base" hangingPunct="0">
              <a:spcBef>
                <a:spcPct val="0"/>
              </a:spcBef>
              <a:spcAft>
                <a:spcPct val="0"/>
              </a:spcAft>
              <a:buClrTx/>
              <a:buSzTx/>
              <a:buNone/>
            </a:pPr>
            <a:endParaRPr kumimoji="0" lang="en-US" altLang="en-US" sz="1600" b="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eaLnBrk="0" fontAlgn="base" hangingPunct="0">
              <a:spcBef>
                <a:spcPct val="0"/>
              </a:spcBef>
              <a:spcAft>
                <a:spcPct val="0"/>
              </a:spcAft>
              <a:buClrTx/>
              <a:buSzTx/>
              <a:buNone/>
            </a:pPr>
            <a:r>
              <a:rPr lang="en-US" sz="1600" dirty="0">
                <a:latin typeface="Times New Roman" panose="02020603050405020304" pitchFamily="18" charset="0"/>
                <a:ea typeface="Calibri" panose="020F0502020204030204" pitchFamily="34" charset="0"/>
                <a:cs typeface="Times New Roman" panose="02020603050405020304" pitchFamily="18" charset="0"/>
              </a:rPr>
              <a:t>[3] P. Kumar and A. Das, “E-Learning in Rural India,” IJSET, vol. 5, no. 2, pp. 10-15, 2016. [Online]. Available: [</a:t>
            </a:r>
            <a:r>
              <a:rPr lang="en-US" sz="1600" dirty="0">
                <a:latin typeface="Times New Roman" panose="02020603050405020304" pitchFamily="18" charset="0"/>
                <a:ea typeface="Calibri" panose="020F0502020204030204" pitchFamily="34" charset="0"/>
                <a:cs typeface="Times New Roman" panose="02020603050405020304" pitchFamily="18" charset="0"/>
                <a:hlinkClick r:id="rId5"/>
              </a:rPr>
              <a:t>Link</a:t>
            </a:r>
            <a:r>
              <a:rPr lang="en-US" sz="1600" dirty="0">
                <a:latin typeface="Times New Roman" panose="02020603050405020304" pitchFamily="18" charset="0"/>
                <a:ea typeface="Calibri" panose="020F0502020204030204" pitchFamily="34" charset="0"/>
                <a:cs typeface="Times New Roman" panose="02020603050405020304" pitchFamily="18" charset="0"/>
              </a:rPr>
              <a:t>].</a:t>
            </a:r>
          </a:p>
          <a:p>
            <a:pPr marL="0" indent="0" eaLnBrk="0" fontAlgn="base" hangingPunct="0">
              <a:spcBef>
                <a:spcPct val="0"/>
              </a:spcBef>
              <a:spcAft>
                <a:spcPct val="0"/>
              </a:spcAft>
              <a:buClrTx/>
              <a:buSzTx/>
              <a:buNone/>
            </a:pPr>
            <a:endParaRPr kumimoji="0" lang="en-US" altLang="en-US" sz="1600" b="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eaLnBrk="0" fontAlgn="base" hangingPunct="0">
              <a:spcBef>
                <a:spcPct val="0"/>
              </a:spcBef>
              <a:spcAft>
                <a:spcPct val="0"/>
              </a:spcAft>
              <a:buClrTx/>
              <a:buSzTx/>
              <a:buNone/>
            </a:pPr>
            <a:r>
              <a:rPr lang="en-US" sz="1600" dirty="0">
                <a:latin typeface="Times New Roman" panose="02020603050405020304" pitchFamily="18" charset="0"/>
                <a:ea typeface="Calibri" panose="020F0502020204030204" pitchFamily="34" charset="0"/>
                <a:cs typeface="Times New Roman" panose="02020603050405020304" pitchFamily="18" charset="0"/>
              </a:rPr>
              <a:t>[4] A. Sharma and B. Nair, “The Digital Revolution in India: Bridging the Gap in Rural Technology Adoption,” </a:t>
            </a:r>
            <a:r>
              <a:rPr lang="en-US" sz="1600" dirty="0" err="1">
                <a:latin typeface="Times New Roman" panose="02020603050405020304" pitchFamily="18" charset="0"/>
                <a:ea typeface="Calibri" panose="020F0502020204030204" pitchFamily="34" charset="0"/>
                <a:cs typeface="Times New Roman" panose="02020603050405020304" pitchFamily="18" charset="0"/>
              </a:rPr>
              <a:t>SpringerOpen</a:t>
            </a:r>
            <a:r>
              <a:rPr lang="en-US" sz="1600" dirty="0">
                <a:latin typeface="Times New Roman" panose="02020603050405020304" pitchFamily="18" charset="0"/>
                <a:ea typeface="Calibri" panose="020F0502020204030204" pitchFamily="34" charset="0"/>
                <a:cs typeface="Times New Roman" panose="02020603050405020304" pitchFamily="18" charset="0"/>
              </a:rPr>
              <a:t>, vol. 12, no. 3, pp. 225-238, 2024. [Online]. Available: [</a:t>
            </a:r>
            <a:r>
              <a:rPr lang="en-US" sz="1600" dirty="0">
                <a:latin typeface="Times New Roman" panose="02020603050405020304" pitchFamily="18" charset="0"/>
                <a:ea typeface="Calibri" panose="020F0502020204030204" pitchFamily="34" charset="0"/>
                <a:cs typeface="Times New Roman" panose="02020603050405020304" pitchFamily="18" charset="0"/>
                <a:hlinkClick r:id="rId6"/>
              </a:rPr>
              <a:t>Link</a:t>
            </a:r>
            <a:r>
              <a:rPr lang="en-US" sz="1600" dirty="0">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1600" b="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eaLnBrk="0" fontAlgn="base" hangingPunct="0">
              <a:spcBef>
                <a:spcPct val="0"/>
              </a:spcBef>
              <a:spcAft>
                <a:spcPct val="0"/>
              </a:spcAft>
              <a:buClrTx/>
              <a:buSzTx/>
              <a:buNone/>
            </a:pPr>
            <a:endParaRPr kumimoji="0" lang="en-US" altLang="en-US" sz="1600" b="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eaLnBrk="0" fontAlgn="base" hangingPunct="0">
              <a:spcBef>
                <a:spcPct val="0"/>
              </a:spcBef>
              <a:spcAft>
                <a:spcPct val="0"/>
              </a:spcAft>
              <a:buClrTx/>
              <a:buSzTx/>
              <a:buNone/>
            </a:pPr>
            <a:r>
              <a:rPr lang="en-US" sz="1600" dirty="0">
                <a:latin typeface="Times New Roman" panose="02020603050405020304" pitchFamily="18" charset="0"/>
                <a:ea typeface="Calibri" panose="020F0502020204030204" pitchFamily="34" charset="0"/>
                <a:cs typeface="Times New Roman" panose="02020603050405020304" pitchFamily="18" charset="0"/>
              </a:rPr>
              <a:t>[5] Y. Zeng, Y. Zheng, X. Li, and H. Ma, "An effective path for rural teachers to use digital education resources in Chinese underdeveloped areas: A study based on grounded theory," in Proc. IEEE, 2024. [Online]. Available: [</a:t>
            </a:r>
            <a:r>
              <a:rPr lang="en-US" sz="1600" dirty="0">
                <a:latin typeface="Times New Roman" panose="02020603050405020304" pitchFamily="18" charset="0"/>
                <a:ea typeface="Calibri" panose="020F0502020204030204" pitchFamily="34" charset="0"/>
                <a:cs typeface="Times New Roman" panose="02020603050405020304" pitchFamily="18" charset="0"/>
                <a:hlinkClick r:id="rId7"/>
              </a:rPr>
              <a:t>Link</a:t>
            </a:r>
            <a:r>
              <a:rPr lang="en-US" sz="1600" dirty="0">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1600" b="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492327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effectLst>
                  <a:glow rad="63500">
                    <a:schemeClr val="accent1">
                      <a:satMod val="175000"/>
                      <a:alpha val="40000"/>
                    </a:schemeClr>
                  </a:glow>
                </a:effectLst>
                <a:latin typeface="Cambria" panose="02040503050406030204" pitchFamily="18" charset="0"/>
                <a:ea typeface="Cambria" panose="02040503050406030204" pitchFamily="18" charset="0"/>
              </a:rPr>
              <a:t>References</a:t>
            </a:r>
            <a:endParaRPr dirty="0">
              <a:effectLst>
                <a:glow rad="101600">
                  <a:schemeClr val="accent3">
                    <a:satMod val="175000"/>
                    <a:alpha val="40000"/>
                  </a:schemeClr>
                </a:glow>
              </a:effectLst>
              <a:latin typeface="Cambria" panose="02040503050406030204" pitchFamily="18" charset="0"/>
              <a:ea typeface="Cambria" panose="02040503050406030204" pitchFamily="18" charset="0"/>
            </a:endParaRPr>
          </a:p>
        </p:txBody>
      </p:sp>
      <p:sp>
        <p:nvSpPr>
          <p:cNvPr id="2" name="Text Placeholder 1">
            <a:extLst>
              <a:ext uri="{FF2B5EF4-FFF2-40B4-BE49-F238E27FC236}">
                <a16:creationId xmlns:a16="http://schemas.microsoft.com/office/drawing/2014/main" xmlns="" id="{F1F6E858-1462-1725-8D7B-F9CDF6DC2F2D}"/>
              </a:ext>
            </a:extLst>
          </p:cNvPr>
          <p:cNvSpPr>
            <a:spLocks noGrp="1" noChangeArrowheads="1"/>
          </p:cNvSpPr>
          <p:nvPr>
            <p:ph type="body" idx="1"/>
          </p:nvPr>
        </p:nvSpPr>
        <p:spPr bwMode="auto">
          <a:xfrm>
            <a:off x="812800" y="1160751"/>
            <a:ext cx="10179665" cy="40318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lang="en-US" sz="1600" dirty="0">
                <a:latin typeface="Calibri" panose="020F0502020204030204" pitchFamily="34" charset="0"/>
                <a:ea typeface="Calibri" panose="020F0502020204030204" pitchFamily="34" charset="0"/>
                <a:cs typeface="Calibri" panose="020F0502020204030204" pitchFamily="34" charset="0"/>
              </a:rPr>
              <a:t>[6] </a:t>
            </a:r>
            <a:r>
              <a:rPr lang="en-US" sz="1600" dirty="0">
                <a:latin typeface="Times New Roman" panose="02020603050405020304" pitchFamily="18" charset="0"/>
                <a:ea typeface="Calibri" panose="020F0502020204030204" pitchFamily="34" charset="0"/>
                <a:cs typeface="Times New Roman" panose="02020603050405020304" pitchFamily="18" charset="0"/>
              </a:rPr>
              <a:t>V. B. Hans, “E-Learning for Rural Development in India: Closing Disparities and Empowering Communities”, Srinivas University, Mangalore, India, Jan. 22, 2024. [Online]. Available: [</a:t>
            </a:r>
            <a:r>
              <a:rPr kumimoji="0" lang="en-US" altLang="en-US" sz="1600" b="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Link</a:t>
            </a:r>
            <a:r>
              <a:rPr kumimoji="0" lang="en-US" altLang="en-US" sz="1600" b="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lang="en-US" sz="1600" dirty="0">
                <a:latin typeface="Calibri" panose="020F0502020204030204" pitchFamily="34" charset="0"/>
                <a:ea typeface="Calibri" panose="020F0502020204030204" pitchFamily="34" charset="0"/>
                <a:cs typeface="Calibri" panose="020F0502020204030204" pitchFamily="34" charset="0"/>
              </a:rPr>
              <a:t>[7] </a:t>
            </a:r>
            <a:r>
              <a:rPr lang="en-US" sz="1600" dirty="0">
                <a:latin typeface="Times New Roman" panose="02020603050405020304" pitchFamily="18" charset="0"/>
                <a:ea typeface="Calibri" panose="020F0502020204030204" pitchFamily="34" charset="0"/>
                <a:cs typeface="Times New Roman" panose="02020603050405020304" pitchFamily="18" charset="0"/>
              </a:rPr>
              <a:t>F. Mustafa, H. T. M. Nguyen, and A. Gao, "The challenges and solutions of technology integration in rural schools: A systematic literature review," Int. J. Educ. Res., vol. 126, p. 102380, May 2024. [Online]. Available: [</a:t>
            </a:r>
            <a:r>
              <a:rPr kumimoji="0" lang="en-US" altLang="en-US" sz="1600" b="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Link</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doi</a:t>
            </a:r>
            <a:r>
              <a:rPr lang="en-US" sz="1600" dirty="0">
                <a:latin typeface="Times New Roman" panose="02020603050405020304" pitchFamily="18" charset="0"/>
                <a:ea typeface="Calibri" panose="020F0502020204030204" pitchFamily="34" charset="0"/>
                <a:cs typeface="Times New Roman" panose="02020603050405020304" pitchFamily="18" charset="0"/>
              </a:rPr>
              <a:t>: 10.1016/j.ijer.2024.102380.</a:t>
            </a:r>
            <a:endParaRPr kumimoji="0" lang="en-US" altLang="en-US" sz="1600" b="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eaLnBrk="0" fontAlgn="base" hangingPunct="0">
              <a:spcBef>
                <a:spcPct val="0"/>
              </a:spcBef>
              <a:spcAft>
                <a:spcPct val="0"/>
              </a:spcAft>
              <a:buClrTx/>
              <a:buSzTx/>
              <a:buNone/>
            </a:pPr>
            <a:endParaRPr kumimoji="0" lang="en-US" altLang="en-US" sz="1600" b="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lang="en-US" sz="1600" dirty="0">
                <a:latin typeface="Calibri" panose="020F0502020204030204" pitchFamily="34" charset="0"/>
                <a:ea typeface="Calibri" panose="020F0502020204030204" pitchFamily="34" charset="0"/>
                <a:cs typeface="Calibri" panose="020F0502020204030204" pitchFamily="34" charset="0"/>
              </a:rPr>
              <a:t>[8] </a:t>
            </a:r>
            <a:r>
              <a:rPr lang="en-IN" sz="1600" dirty="0">
                <a:latin typeface="Times New Roman" panose="02020603050405020304" pitchFamily="18" charset="0"/>
                <a:ea typeface="Calibri" panose="020F0502020204030204" pitchFamily="34" charset="0"/>
                <a:cs typeface="Times New Roman" panose="02020603050405020304" pitchFamily="18" charset="0"/>
              </a:rPr>
              <a:t>J. S. Kumar and D. </a:t>
            </a:r>
            <a:r>
              <a:rPr lang="en-IN" sz="1600" dirty="0" err="1">
                <a:latin typeface="Times New Roman" panose="02020603050405020304" pitchFamily="18" charset="0"/>
                <a:ea typeface="Calibri" panose="020F0502020204030204" pitchFamily="34" charset="0"/>
                <a:cs typeface="Times New Roman" panose="02020603050405020304" pitchFamily="18" charset="0"/>
              </a:rPr>
              <a:t>Shobana</a:t>
            </a:r>
            <a:r>
              <a:rPr lang="en-IN" sz="1600" dirty="0">
                <a:latin typeface="Times New Roman" panose="02020603050405020304" pitchFamily="18" charset="0"/>
                <a:ea typeface="Calibri" panose="020F0502020204030204" pitchFamily="34" charset="0"/>
                <a:cs typeface="Times New Roman" panose="02020603050405020304" pitchFamily="18" charset="0"/>
              </a:rPr>
              <a:t>, "A study on challenges and solutions for implementing digital literacy programmes in India's rural areas," in Proc. ICSSR-Sponsored Int. Seminar on Building a Cognitive Enterprise through AI-Powered Transformation: A Digital Paradigm for Societal and Tribunal Success in Rural Areas, Coimbatore, Tamil Nadu, India, Jul. 2024. [Online]. Available: [</a:t>
            </a:r>
            <a:r>
              <a:rPr kumimoji="0" lang="en-US" altLang="en-US" sz="1600" b="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Link</a:t>
            </a:r>
            <a:r>
              <a:rPr lang="en-IN" sz="1600" dirty="0">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1600" b="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lang="en-US" sz="1600" dirty="0">
                <a:latin typeface="Calibri" panose="020F0502020204030204" pitchFamily="34" charset="0"/>
                <a:ea typeface="Calibri" panose="020F0502020204030204" pitchFamily="34" charset="0"/>
                <a:cs typeface="Calibri" panose="020F0502020204030204" pitchFamily="34" charset="0"/>
              </a:rPr>
              <a:t>[9] </a:t>
            </a:r>
            <a:r>
              <a:rPr lang="en-US" sz="1600" dirty="0">
                <a:latin typeface="Times New Roman" panose="02020603050405020304" pitchFamily="18" charset="0"/>
                <a:ea typeface="Calibri" panose="020F0502020204030204" pitchFamily="34" charset="0"/>
                <a:cs typeface="Times New Roman" panose="02020603050405020304" pitchFamily="18" charset="0"/>
              </a:rPr>
              <a:t>E. Kormos and K. Wisdom, "Rural schools and the digital divide: Technology in the learning experience," Tech. </a:t>
            </a:r>
            <a:r>
              <a:rPr lang="en-US" sz="1600" dirty="0" err="1">
                <a:latin typeface="Times New Roman" panose="02020603050405020304" pitchFamily="18" charset="0"/>
                <a:ea typeface="Calibri" panose="020F0502020204030204" pitchFamily="34" charset="0"/>
                <a:cs typeface="Times New Roman" panose="02020603050405020304" pitchFamily="18" charset="0"/>
              </a:rPr>
              <a:t>Pedagog</a:t>
            </a:r>
            <a:r>
              <a:rPr lang="en-US" sz="1600" dirty="0">
                <a:latin typeface="Times New Roman" panose="02020603050405020304" pitchFamily="18" charset="0"/>
                <a:ea typeface="Calibri" panose="020F0502020204030204" pitchFamily="34" charset="0"/>
                <a:cs typeface="Times New Roman" panose="02020603050405020304" pitchFamily="18" charset="0"/>
              </a:rPr>
              <a:t>. Educ., vol. 11, no. 1, pp. 25–39, 2021. [Online]. Available: [</a:t>
            </a:r>
            <a:r>
              <a:rPr lang="en-US" sz="1600" dirty="0">
                <a:latin typeface="Times New Roman" panose="02020603050405020304" pitchFamily="18" charset="0"/>
                <a:ea typeface="Calibri" panose="020F0502020204030204" pitchFamily="34" charset="0"/>
                <a:cs typeface="Times New Roman" panose="02020603050405020304" pitchFamily="18" charset="0"/>
                <a:hlinkClick r:id="rId6"/>
              </a:rPr>
              <a:t>Link</a:t>
            </a:r>
            <a:r>
              <a:rPr lang="en-US" sz="1600" dirty="0">
                <a:latin typeface="Times New Roman" panose="02020603050405020304" pitchFamily="18" charset="0"/>
                <a:ea typeface="Calibri" panose="020F0502020204030204" pitchFamily="34"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None/>
              <a:tabLst/>
            </a:pPr>
            <a:endParaRPr lang="en-IN" sz="1600" dirty="0">
              <a:latin typeface="Times New Roman" panose="02020603050405020304" pitchFamily="18" charset="0"/>
              <a:ea typeface="Calibri" panose="020F0502020204030204" pitchFamily="34" charset="0"/>
              <a:cs typeface="Times New Roman" panose="02020603050405020304" pitchFamily="18" charset="0"/>
              <a:hlinkClick r:id="rId7"/>
            </a:endParaRPr>
          </a:p>
          <a:p>
            <a:pPr marL="0" marR="0" lvl="0" indent="0" algn="l" defTabSz="914400" rtl="0" eaLnBrk="0" fontAlgn="base" latinLnBrk="0" hangingPunct="0">
              <a:lnSpc>
                <a:spcPct val="100000"/>
              </a:lnSpc>
              <a:spcBef>
                <a:spcPct val="0"/>
              </a:spcBef>
              <a:spcAft>
                <a:spcPct val="0"/>
              </a:spcAft>
              <a:buClrTx/>
              <a:buSzTx/>
              <a:buNone/>
              <a:tabLst/>
            </a:pPr>
            <a:r>
              <a:rPr lang="en-US" sz="1600" dirty="0">
                <a:latin typeface="Calibri" panose="020F0502020204030204" pitchFamily="34" charset="0"/>
                <a:ea typeface="Calibri" panose="020F0502020204030204" pitchFamily="34" charset="0"/>
                <a:cs typeface="Calibri" panose="020F0502020204030204" pitchFamily="34" charset="0"/>
              </a:rPr>
              <a:t>[10] </a:t>
            </a:r>
            <a:r>
              <a:rPr lang="en-US" sz="1600" dirty="0">
                <a:latin typeface="Times New Roman" panose="02020603050405020304" pitchFamily="18" charset="0"/>
                <a:ea typeface="Calibri" panose="020F0502020204030204" pitchFamily="34" charset="0"/>
                <a:cs typeface="Times New Roman" panose="02020603050405020304" pitchFamily="18" charset="0"/>
              </a:rPr>
              <a:t>Scrutinizing E-Learning in Rural India: COVID-19 Pandemic, </a:t>
            </a:r>
            <a:r>
              <a:rPr lang="en-US" sz="1600" dirty="0" err="1">
                <a:latin typeface="Times New Roman" panose="02020603050405020304" pitchFamily="18" charset="0"/>
                <a:ea typeface="Calibri" panose="020F0502020204030204" pitchFamily="34" charset="0"/>
                <a:cs typeface="Times New Roman" panose="02020603050405020304" pitchFamily="18" charset="0"/>
              </a:rPr>
              <a:t>ScienceOpen</a:t>
            </a:r>
            <a:r>
              <a:rPr lang="en-US" sz="1600" dirty="0">
                <a:latin typeface="Times New Roman" panose="02020603050405020304" pitchFamily="18" charset="0"/>
                <a:ea typeface="Calibri" panose="020F0502020204030204" pitchFamily="34" charset="0"/>
                <a:cs typeface="Times New Roman" panose="02020603050405020304" pitchFamily="18" charset="0"/>
              </a:rPr>
              <a:t>, [Online]. Available: [</a:t>
            </a:r>
            <a:r>
              <a:rPr lang="en-US" sz="1600" dirty="0">
                <a:latin typeface="Times New Roman" panose="02020603050405020304" pitchFamily="18" charset="0"/>
                <a:ea typeface="Calibri" panose="020F0502020204030204" pitchFamily="34" charset="0"/>
                <a:cs typeface="Times New Roman" panose="02020603050405020304" pitchFamily="18" charset="0"/>
                <a:hlinkClick r:id="rId7"/>
              </a:rPr>
              <a:t>Link</a:t>
            </a:r>
            <a:r>
              <a:rPr lang="en-US" sz="1600" dirty="0">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xmlns="" val="2385251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xmlns="" id="{1E3500AC-AA98-6C27-668F-60EAF0E8EF32}"/>
            </a:ext>
          </a:extLst>
        </p:cNvPr>
        <p:cNvGrpSpPr/>
        <p:nvPr/>
      </p:nvGrpSpPr>
      <p:grpSpPr>
        <a:xfrm>
          <a:off x="0" y="0"/>
          <a:ext cx="0" cy="0"/>
          <a:chOff x="0" y="0"/>
          <a:chExt cx="0" cy="0"/>
        </a:xfrm>
      </p:grpSpPr>
      <p:sp>
        <p:nvSpPr>
          <p:cNvPr id="96" name="Google Shape;96;p14">
            <a:extLst>
              <a:ext uri="{FF2B5EF4-FFF2-40B4-BE49-F238E27FC236}">
                <a16:creationId xmlns:a16="http://schemas.microsoft.com/office/drawing/2014/main" xmlns="" id="{DBCC010A-9B21-F990-394F-DB099205588D}"/>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effectLst>
                  <a:glow rad="63500">
                    <a:schemeClr val="accent1">
                      <a:satMod val="175000"/>
                      <a:alpha val="40000"/>
                    </a:schemeClr>
                  </a:glow>
                </a:effectLst>
                <a:latin typeface="Cambria" panose="02040503050406030204" pitchFamily="18" charset="0"/>
                <a:ea typeface="Cambria" panose="02040503050406030204" pitchFamily="18" charset="0"/>
              </a:rPr>
              <a:t>Screenshots</a:t>
            </a:r>
            <a:endParaRPr dirty="0">
              <a:effectLst>
                <a:glow rad="101600">
                  <a:schemeClr val="accent3">
                    <a:satMod val="175000"/>
                    <a:alpha val="40000"/>
                  </a:schemeClr>
                </a:glow>
              </a:effectLst>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xmlns="" id="{1C8AAE5C-163F-3C0E-02C1-C5E0473E46BB}"/>
              </a:ext>
            </a:extLst>
          </p:cNvPr>
          <p:cNvPicPr>
            <a:picLocks noChangeAspect="1"/>
          </p:cNvPicPr>
          <p:nvPr/>
        </p:nvPicPr>
        <p:blipFill>
          <a:blip r:embed="rId3" cstate="print"/>
          <a:srcRect/>
          <a:stretch>
            <a:fillRect/>
          </a:stretch>
        </p:blipFill>
        <p:spPr bwMode="auto">
          <a:xfrm>
            <a:off x="812800" y="1069345"/>
            <a:ext cx="5677535" cy="2404745"/>
          </a:xfrm>
          <a:prstGeom prst="rect">
            <a:avLst/>
          </a:prstGeom>
          <a:noFill/>
          <a:ln w="9525">
            <a:solidFill>
              <a:schemeClr val="tx1"/>
            </a:solidFill>
            <a:miter lim="800000"/>
            <a:headEnd/>
            <a:tailEnd/>
          </a:ln>
        </p:spPr>
      </p:pic>
      <p:pic>
        <p:nvPicPr>
          <p:cNvPr id="3" name="Picture 2">
            <a:extLst>
              <a:ext uri="{FF2B5EF4-FFF2-40B4-BE49-F238E27FC236}">
                <a16:creationId xmlns:a16="http://schemas.microsoft.com/office/drawing/2014/main" xmlns="" id="{F9E9EEFA-1C30-9549-F408-F4581DA08C11}"/>
              </a:ext>
            </a:extLst>
          </p:cNvPr>
          <p:cNvPicPr>
            <a:picLocks noChangeAspect="1"/>
          </p:cNvPicPr>
          <p:nvPr/>
        </p:nvPicPr>
        <p:blipFill>
          <a:blip r:embed="rId4"/>
          <a:srcRect/>
          <a:stretch>
            <a:fillRect/>
          </a:stretch>
        </p:blipFill>
        <p:spPr bwMode="auto">
          <a:xfrm>
            <a:off x="6559161" y="1091326"/>
            <a:ext cx="4990465" cy="2382764"/>
          </a:xfrm>
          <a:prstGeom prst="rect">
            <a:avLst/>
          </a:prstGeom>
          <a:noFill/>
          <a:ln w="9525">
            <a:solidFill>
              <a:schemeClr val="tx1"/>
            </a:solidFill>
            <a:miter lim="800000"/>
            <a:headEnd/>
            <a:tailEnd/>
          </a:ln>
        </p:spPr>
      </p:pic>
      <p:pic>
        <p:nvPicPr>
          <p:cNvPr id="5" name="Picture 4">
            <a:extLst>
              <a:ext uri="{FF2B5EF4-FFF2-40B4-BE49-F238E27FC236}">
                <a16:creationId xmlns:a16="http://schemas.microsoft.com/office/drawing/2014/main" xmlns="" id="{29E020A2-59D8-2FC5-7CCF-8D546D8A1266}"/>
              </a:ext>
            </a:extLst>
          </p:cNvPr>
          <p:cNvPicPr>
            <a:picLocks noChangeAspect="1"/>
          </p:cNvPicPr>
          <p:nvPr/>
        </p:nvPicPr>
        <p:blipFill>
          <a:blip r:embed="rId5" cstate="print"/>
          <a:srcRect/>
          <a:stretch>
            <a:fillRect/>
          </a:stretch>
        </p:blipFill>
        <p:spPr bwMode="auto">
          <a:xfrm>
            <a:off x="812800" y="3532845"/>
            <a:ext cx="5589815" cy="2544529"/>
          </a:xfrm>
          <a:prstGeom prst="rect">
            <a:avLst/>
          </a:prstGeom>
          <a:noFill/>
          <a:ln w="9525">
            <a:solidFill>
              <a:schemeClr val="tx1"/>
            </a:solidFill>
            <a:miter lim="800000"/>
            <a:headEnd/>
            <a:tailEnd/>
          </a:ln>
        </p:spPr>
      </p:pic>
      <p:pic>
        <p:nvPicPr>
          <p:cNvPr id="6" name="Picture 5">
            <a:extLst>
              <a:ext uri="{FF2B5EF4-FFF2-40B4-BE49-F238E27FC236}">
                <a16:creationId xmlns:a16="http://schemas.microsoft.com/office/drawing/2014/main" xmlns="" id="{F252DB50-754B-473F-FD5A-A99DEA3334E1}"/>
              </a:ext>
            </a:extLst>
          </p:cNvPr>
          <p:cNvPicPr>
            <a:picLocks noChangeAspect="1"/>
          </p:cNvPicPr>
          <p:nvPr/>
        </p:nvPicPr>
        <p:blipFill>
          <a:blip r:embed="rId6"/>
          <a:srcRect/>
          <a:stretch>
            <a:fillRect/>
          </a:stretch>
        </p:blipFill>
        <p:spPr bwMode="auto">
          <a:xfrm>
            <a:off x="6559161" y="3553028"/>
            <a:ext cx="5004534" cy="2504161"/>
          </a:xfrm>
          <a:prstGeom prst="rect">
            <a:avLst/>
          </a:prstGeom>
          <a:noFill/>
          <a:ln w="9525">
            <a:solidFill>
              <a:schemeClr val="tx1"/>
            </a:solidFill>
            <a:miter lim="800000"/>
            <a:headEnd/>
            <a:tailEnd/>
          </a:ln>
        </p:spPr>
      </p:pic>
    </p:spTree>
    <p:extLst>
      <p:ext uri="{BB962C8B-B14F-4D97-AF65-F5344CB8AC3E}">
        <p14:creationId xmlns:p14="http://schemas.microsoft.com/office/powerpoint/2010/main" xmlns="" val="2618557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xmlns="" id="{E199BB16-80E3-9431-3928-D459E7852AF6}"/>
            </a:ext>
          </a:extLst>
        </p:cNvPr>
        <p:cNvGrpSpPr/>
        <p:nvPr/>
      </p:nvGrpSpPr>
      <p:grpSpPr>
        <a:xfrm>
          <a:off x="0" y="0"/>
          <a:ext cx="0" cy="0"/>
          <a:chOff x="0" y="0"/>
          <a:chExt cx="0" cy="0"/>
        </a:xfrm>
      </p:grpSpPr>
      <p:sp>
        <p:nvSpPr>
          <p:cNvPr id="96" name="Google Shape;96;p14">
            <a:extLst>
              <a:ext uri="{FF2B5EF4-FFF2-40B4-BE49-F238E27FC236}">
                <a16:creationId xmlns:a16="http://schemas.microsoft.com/office/drawing/2014/main" xmlns="" id="{99627E04-5D29-821C-E901-FC794B41796D}"/>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effectLst>
                  <a:glow rad="63500">
                    <a:schemeClr val="accent1">
                      <a:satMod val="175000"/>
                      <a:alpha val="40000"/>
                    </a:schemeClr>
                  </a:glow>
                </a:effectLst>
                <a:latin typeface="Cambria" panose="02040503050406030204" pitchFamily="18" charset="0"/>
                <a:ea typeface="Cambria" panose="02040503050406030204" pitchFamily="18" charset="0"/>
              </a:rPr>
              <a:t>Screenshots</a:t>
            </a:r>
            <a:endParaRPr dirty="0">
              <a:effectLst>
                <a:glow rad="101600">
                  <a:schemeClr val="accent3">
                    <a:satMod val="175000"/>
                    <a:alpha val="40000"/>
                  </a:schemeClr>
                </a:glow>
              </a:effectLst>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xmlns="" id="{0F436128-3F27-3EC0-68F6-C77266D8C195}"/>
              </a:ext>
            </a:extLst>
          </p:cNvPr>
          <p:cNvPicPr>
            <a:picLocks noChangeAspect="1"/>
          </p:cNvPicPr>
          <p:nvPr/>
        </p:nvPicPr>
        <p:blipFill>
          <a:blip r:embed="rId3" cstate="print"/>
          <a:srcRect/>
          <a:stretch>
            <a:fillRect/>
          </a:stretch>
        </p:blipFill>
        <p:spPr bwMode="auto">
          <a:xfrm>
            <a:off x="812800" y="1030482"/>
            <a:ext cx="5332359" cy="2506644"/>
          </a:xfrm>
          <a:prstGeom prst="rect">
            <a:avLst/>
          </a:prstGeom>
          <a:noFill/>
          <a:ln w="9525">
            <a:solidFill>
              <a:schemeClr val="tx1"/>
            </a:solidFill>
            <a:miter lim="800000"/>
            <a:headEnd/>
            <a:tailEnd/>
          </a:ln>
        </p:spPr>
      </p:pic>
      <p:pic>
        <p:nvPicPr>
          <p:cNvPr id="3" name="Picture 2">
            <a:extLst>
              <a:ext uri="{FF2B5EF4-FFF2-40B4-BE49-F238E27FC236}">
                <a16:creationId xmlns:a16="http://schemas.microsoft.com/office/drawing/2014/main" xmlns="" id="{CF555A86-C3DA-4E48-2917-56364A110EBB}"/>
              </a:ext>
            </a:extLst>
          </p:cNvPr>
          <p:cNvPicPr>
            <a:picLocks noChangeAspect="1"/>
          </p:cNvPicPr>
          <p:nvPr/>
        </p:nvPicPr>
        <p:blipFill>
          <a:blip r:embed="rId4" cstate="print"/>
          <a:srcRect/>
          <a:stretch>
            <a:fillRect/>
          </a:stretch>
        </p:blipFill>
        <p:spPr bwMode="auto">
          <a:xfrm>
            <a:off x="6264196" y="1030482"/>
            <a:ext cx="5561659" cy="2506644"/>
          </a:xfrm>
          <a:prstGeom prst="rect">
            <a:avLst/>
          </a:prstGeom>
          <a:noFill/>
          <a:ln w="9525">
            <a:solidFill>
              <a:schemeClr val="tx1"/>
            </a:solidFill>
            <a:miter lim="800000"/>
            <a:headEnd/>
            <a:tailEnd/>
          </a:ln>
        </p:spPr>
      </p:pic>
      <p:pic>
        <p:nvPicPr>
          <p:cNvPr id="5" name="Picture 4">
            <a:extLst>
              <a:ext uri="{FF2B5EF4-FFF2-40B4-BE49-F238E27FC236}">
                <a16:creationId xmlns:a16="http://schemas.microsoft.com/office/drawing/2014/main" xmlns="" id="{9C63B1B7-4538-47F1-2ED4-FC49B6A7EDD6}"/>
              </a:ext>
            </a:extLst>
          </p:cNvPr>
          <p:cNvPicPr>
            <a:picLocks noChangeAspect="1"/>
          </p:cNvPicPr>
          <p:nvPr/>
        </p:nvPicPr>
        <p:blipFill>
          <a:blip r:embed="rId5" cstate="print"/>
          <a:srcRect/>
          <a:stretch>
            <a:fillRect/>
          </a:stretch>
        </p:blipFill>
        <p:spPr bwMode="auto">
          <a:xfrm>
            <a:off x="812800" y="3713962"/>
            <a:ext cx="5332359" cy="2506644"/>
          </a:xfrm>
          <a:prstGeom prst="rect">
            <a:avLst/>
          </a:prstGeom>
          <a:noFill/>
          <a:ln w="9525">
            <a:solidFill>
              <a:schemeClr val="tx1"/>
            </a:solidFill>
            <a:miter lim="800000"/>
            <a:headEnd/>
            <a:tailEnd/>
          </a:ln>
        </p:spPr>
      </p:pic>
      <p:pic>
        <p:nvPicPr>
          <p:cNvPr id="6" name="Picture 5">
            <a:extLst>
              <a:ext uri="{FF2B5EF4-FFF2-40B4-BE49-F238E27FC236}">
                <a16:creationId xmlns:a16="http://schemas.microsoft.com/office/drawing/2014/main" xmlns="" id="{57B73872-66D3-AF52-2BFF-D1E8A0ADE9A1}"/>
              </a:ext>
            </a:extLst>
          </p:cNvPr>
          <p:cNvPicPr>
            <a:picLocks noChangeAspect="1"/>
          </p:cNvPicPr>
          <p:nvPr/>
        </p:nvPicPr>
        <p:blipFill>
          <a:blip r:embed="rId6"/>
          <a:srcRect/>
          <a:stretch>
            <a:fillRect/>
          </a:stretch>
        </p:blipFill>
        <p:spPr bwMode="auto">
          <a:xfrm>
            <a:off x="6264196" y="3713963"/>
            <a:ext cx="5561659" cy="2506644"/>
          </a:xfrm>
          <a:prstGeom prst="rect">
            <a:avLst/>
          </a:prstGeom>
          <a:noFill/>
          <a:ln w="9525">
            <a:solidFill>
              <a:schemeClr val="tx1"/>
            </a:solidFill>
            <a:miter lim="800000"/>
            <a:headEnd/>
            <a:tailEnd/>
          </a:ln>
        </p:spPr>
      </p:pic>
    </p:spTree>
    <p:extLst>
      <p:ext uri="{BB962C8B-B14F-4D97-AF65-F5344CB8AC3E}">
        <p14:creationId xmlns:p14="http://schemas.microsoft.com/office/powerpoint/2010/main" xmlns="" val="339785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xmlns="" id="{3B1D304A-84FF-08FB-0EED-330E38C5D4E3}"/>
            </a:ext>
          </a:extLst>
        </p:cNvPr>
        <p:cNvGrpSpPr/>
        <p:nvPr/>
      </p:nvGrpSpPr>
      <p:grpSpPr>
        <a:xfrm>
          <a:off x="0" y="0"/>
          <a:ext cx="0" cy="0"/>
          <a:chOff x="0" y="0"/>
          <a:chExt cx="0" cy="0"/>
        </a:xfrm>
      </p:grpSpPr>
      <p:sp>
        <p:nvSpPr>
          <p:cNvPr id="96" name="Google Shape;96;p14">
            <a:extLst>
              <a:ext uri="{FF2B5EF4-FFF2-40B4-BE49-F238E27FC236}">
                <a16:creationId xmlns:a16="http://schemas.microsoft.com/office/drawing/2014/main" xmlns="" id="{05AEBF78-450E-3DB2-B95C-79AFC3044A83}"/>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effectLst>
                  <a:glow rad="63500">
                    <a:schemeClr val="accent1">
                      <a:satMod val="175000"/>
                      <a:alpha val="40000"/>
                    </a:schemeClr>
                  </a:glow>
                </a:effectLst>
                <a:latin typeface="Cambria" panose="02040503050406030204" pitchFamily="18" charset="0"/>
                <a:ea typeface="Cambria" panose="02040503050406030204" pitchFamily="18" charset="0"/>
              </a:rPr>
              <a:t>Screenshots</a:t>
            </a:r>
            <a:endParaRPr dirty="0">
              <a:effectLst>
                <a:glow rad="101600">
                  <a:schemeClr val="accent3">
                    <a:satMod val="175000"/>
                    <a:alpha val="40000"/>
                  </a:schemeClr>
                </a:glow>
              </a:effectLst>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xmlns="" id="{5F2996AE-A078-4D14-597F-43A0219208F9}"/>
              </a:ext>
            </a:extLst>
          </p:cNvPr>
          <p:cNvPicPr>
            <a:picLocks noChangeAspect="1"/>
          </p:cNvPicPr>
          <p:nvPr/>
        </p:nvPicPr>
        <p:blipFill>
          <a:blip r:embed="rId3"/>
          <a:srcRect/>
          <a:stretch>
            <a:fillRect/>
          </a:stretch>
        </p:blipFill>
        <p:spPr bwMode="auto">
          <a:xfrm>
            <a:off x="812799" y="1042711"/>
            <a:ext cx="5149353" cy="2504777"/>
          </a:xfrm>
          <a:prstGeom prst="rect">
            <a:avLst/>
          </a:prstGeom>
          <a:noFill/>
          <a:ln w="9525">
            <a:solidFill>
              <a:schemeClr val="tx1"/>
            </a:solidFill>
            <a:miter lim="800000"/>
            <a:headEnd/>
            <a:tailEnd/>
          </a:ln>
        </p:spPr>
      </p:pic>
      <p:pic>
        <p:nvPicPr>
          <p:cNvPr id="3" name="Picture 2">
            <a:extLst>
              <a:ext uri="{FF2B5EF4-FFF2-40B4-BE49-F238E27FC236}">
                <a16:creationId xmlns:a16="http://schemas.microsoft.com/office/drawing/2014/main" xmlns="" id="{ABF36F65-EBC5-72CB-D726-DAF69E9812E6}"/>
              </a:ext>
            </a:extLst>
          </p:cNvPr>
          <p:cNvPicPr>
            <a:picLocks noChangeAspect="1"/>
          </p:cNvPicPr>
          <p:nvPr/>
        </p:nvPicPr>
        <p:blipFill>
          <a:blip r:embed="rId4" cstate="print"/>
          <a:srcRect/>
          <a:stretch>
            <a:fillRect/>
          </a:stretch>
        </p:blipFill>
        <p:spPr bwMode="auto">
          <a:xfrm>
            <a:off x="6096000" y="1062564"/>
            <a:ext cx="5261165" cy="2484924"/>
          </a:xfrm>
          <a:prstGeom prst="rect">
            <a:avLst/>
          </a:prstGeom>
          <a:noFill/>
          <a:ln w="9525">
            <a:solidFill>
              <a:schemeClr val="tx1"/>
            </a:solidFill>
            <a:miter lim="800000"/>
            <a:headEnd/>
            <a:tailEnd/>
          </a:ln>
        </p:spPr>
      </p:pic>
      <p:pic>
        <p:nvPicPr>
          <p:cNvPr id="5" name="Picture 4">
            <a:extLst>
              <a:ext uri="{FF2B5EF4-FFF2-40B4-BE49-F238E27FC236}">
                <a16:creationId xmlns:a16="http://schemas.microsoft.com/office/drawing/2014/main" xmlns="" id="{ACB597E3-F018-053F-5FBD-BA0C3B292137}"/>
              </a:ext>
            </a:extLst>
          </p:cNvPr>
          <p:cNvPicPr>
            <a:picLocks noChangeAspect="1"/>
          </p:cNvPicPr>
          <p:nvPr/>
        </p:nvPicPr>
        <p:blipFill>
          <a:blip r:embed="rId5" cstate="print"/>
          <a:srcRect/>
          <a:stretch>
            <a:fillRect/>
          </a:stretch>
        </p:blipFill>
        <p:spPr bwMode="auto">
          <a:xfrm>
            <a:off x="812799" y="3708716"/>
            <a:ext cx="5141797" cy="2328289"/>
          </a:xfrm>
          <a:prstGeom prst="rect">
            <a:avLst/>
          </a:prstGeom>
          <a:noFill/>
          <a:ln w="9525">
            <a:solidFill>
              <a:schemeClr val="tx1"/>
            </a:solidFill>
            <a:miter lim="800000"/>
            <a:headEnd/>
            <a:tailEnd/>
          </a:ln>
        </p:spPr>
      </p:pic>
      <p:pic>
        <p:nvPicPr>
          <p:cNvPr id="6" name="Picture 5">
            <a:extLst>
              <a:ext uri="{FF2B5EF4-FFF2-40B4-BE49-F238E27FC236}">
                <a16:creationId xmlns:a16="http://schemas.microsoft.com/office/drawing/2014/main" xmlns="" id="{0270CFD2-C4C9-BD34-BCD9-C66A372754DE}"/>
              </a:ext>
            </a:extLst>
          </p:cNvPr>
          <p:cNvPicPr>
            <a:picLocks noChangeAspect="1"/>
          </p:cNvPicPr>
          <p:nvPr/>
        </p:nvPicPr>
        <p:blipFill>
          <a:blip r:embed="rId6"/>
          <a:srcRect/>
          <a:stretch>
            <a:fillRect/>
          </a:stretch>
        </p:blipFill>
        <p:spPr bwMode="auto">
          <a:xfrm>
            <a:off x="6110483" y="3708718"/>
            <a:ext cx="5261164" cy="2328287"/>
          </a:xfrm>
          <a:prstGeom prst="rect">
            <a:avLst/>
          </a:prstGeom>
          <a:noFill/>
          <a:ln w="9525">
            <a:solidFill>
              <a:schemeClr val="tx1"/>
            </a:solidFill>
            <a:miter lim="800000"/>
            <a:headEnd/>
            <a:tailEnd/>
          </a:ln>
        </p:spPr>
      </p:pic>
    </p:spTree>
    <p:extLst>
      <p:ext uri="{BB962C8B-B14F-4D97-AF65-F5344CB8AC3E}">
        <p14:creationId xmlns:p14="http://schemas.microsoft.com/office/powerpoint/2010/main" xmlns="" val="489355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xmlns="" id="{99890C87-F3F1-9C90-C15A-AA78C7B202EF}"/>
            </a:ext>
          </a:extLst>
        </p:cNvPr>
        <p:cNvGrpSpPr/>
        <p:nvPr/>
      </p:nvGrpSpPr>
      <p:grpSpPr>
        <a:xfrm>
          <a:off x="0" y="0"/>
          <a:ext cx="0" cy="0"/>
          <a:chOff x="0" y="0"/>
          <a:chExt cx="0" cy="0"/>
        </a:xfrm>
      </p:grpSpPr>
      <p:sp>
        <p:nvSpPr>
          <p:cNvPr id="96" name="Google Shape;96;p14">
            <a:extLst>
              <a:ext uri="{FF2B5EF4-FFF2-40B4-BE49-F238E27FC236}">
                <a16:creationId xmlns:a16="http://schemas.microsoft.com/office/drawing/2014/main" xmlns="" id="{7DE0BCD8-C5E4-EFB1-8D93-D949D137C631}"/>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effectLst>
                  <a:glow rad="63500">
                    <a:schemeClr val="accent1">
                      <a:satMod val="175000"/>
                      <a:alpha val="40000"/>
                    </a:schemeClr>
                  </a:glow>
                </a:effectLst>
                <a:latin typeface="Cambria" panose="02040503050406030204" pitchFamily="18" charset="0"/>
                <a:ea typeface="Cambria" panose="02040503050406030204" pitchFamily="18" charset="0"/>
              </a:rPr>
              <a:t>Pseudocode</a:t>
            </a:r>
            <a:endParaRPr dirty="0">
              <a:effectLst>
                <a:glow rad="101600">
                  <a:schemeClr val="accent3">
                    <a:satMod val="175000"/>
                    <a:alpha val="40000"/>
                  </a:schemeClr>
                </a:glow>
              </a:effectLst>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xmlns="" id="{082481A1-6176-4BC1-F32D-E919784BEBF6}"/>
              </a:ext>
            </a:extLst>
          </p:cNvPr>
          <p:cNvPicPr>
            <a:picLocks noChangeAspect="1"/>
          </p:cNvPicPr>
          <p:nvPr/>
        </p:nvPicPr>
        <p:blipFill>
          <a:blip r:embed="rId3"/>
          <a:srcRect l="24435" t="22062" r="24274" b="14558"/>
          <a:stretch/>
        </p:blipFill>
        <p:spPr>
          <a:xfrm>
            <a:off x="812800" y="1290483"/>
            <a:ext cx="6253316" cy="4277033"/>
          </a:xfrm>
          <a:prstGeom prst="rect">
            <a:avLst/>
          </a:prstGeom>
        </p:spPr>
      </p:pic>
    </p:spTree>
    <p:extLst>
      <p:ext uri="{BB962C8B-B14F-4D97-AF65-F5344CB8AC3E}">
        <p14:creationId xmlns:p14="http://schemas.microsoft.com/office/powerpoint/2010/main" xmlns="" val="3766715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xmlns="" id="{6462E746-43BE-C37C-A8CC-086E3E6D5AB4}"/>
            </a:ext>
          </a:extLst>
        </p:cNvPr>
        <p:cNvGrpSpPr/>
        <p:nvPr/>
      </p:nvGrpSpPr>
      <p:grpSpPr>
        <a:xfrm>
          <a:off x="0" y="0"/>
          <a:ext cx="0" cy="0"/>
          <a:chOff x="0" y="0"/>
          <a:chExt cx="0" cy="0"/>
        </a:xfrm>
      </p:grpSpPr>
      <p:sp>
        <p:nvSpPr>
          <p:cNvPr id="96" name="Google Shape;96;p14">
            <a:extLst>
              <a:ext uri="{FF2B5EF4-FFF2-40B4-BE49-F238E27FC236}">
                <a16:creationId xmlns:a16="http://schemas.microsoft.com/office/drawing/2014/main" xmlns="" id="{089EA77E-C5A6-84CD-9860-D3CDD4C0A936}"/>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effectLst>
                  <a:glow rad="63500">
                    <a:schemeClr val="accent1">
                      <a:satMod val="175000"/>
                      <a:alpha val="40000"/>
                    </a:schemeClr>
                  </a:glow>
                </a:effectLst>
                <a:latin typeface="Cambria" panose="02040503050406030204" pitchFamily="18" charset="0"/>
                <a:ea typeface="Cambria" panose="02040503050406030204" pitchFamily="18" charset="0"/>
              </a:rPr>
              <a:t>Pseudocode</a:t>
            </a:r>
            <a:endParaRPr dirty="0">
              <a:effectLst>
                <a:glow rad="101600">
                  <a:schemeClr val="accent3">
                    <a:satMod val="175000"/>
                    <a:alpha val="40000"/>
                  </a:schemeClr>
                </a:glow>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xmlns="" id="{89E895E7-E923-CD3D-0F1F-61EE74885F7C}"/>
              </a:ext>
            </a:extLst>
          </p:cNvPr>
          <p:cNvPicPr>
            <a:picLocks noChangeAspect="1"/>
          </p:cNvPicPr>
          <p:nvPr/>
        </p:nvPicPr>
        <p:blipFill>
          <a:blip r:embed="rId3"/>
          <a:srcRect l="24287" t="21219" r="24635" b="14265"/>
          <a:stretch/>
        </p:blipFill>
        <p:spPr>
          <a:xfrm>
            <a:off x="812800" y="1216742"/>
            <a:ext cx="5781368" cy="4424516"/>
          </a:xfrm>
          <a:prstGeom prst="rect">
            <a:avLst/>
          </a:prstGeom>
        </p:spPr>
      </p:pic>
    </p:spTree>
    <p:extLst>
      <p:ext uri="{BB962C8B-B14F-4D97-AF65-F5344CB8AC3E}">
        <p14:creationId xmlns:p14="http://schemas.microsoft.com/office/powerpoint/2010/main" xmlns="" val="2258107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effectLst>
                  <a:glow rad="63500">
                    <a:schemeClr val="accent1">
                      <a:satMod val="175000"/>
                      <a:alpha val="40000"/>
                    </a:schemeClr>
                  </a:glow>
                </a:effectLst>
                <a:latin typeface="Cambria" panose="02040503050406030204" pitchFamily="18" charset="0"/>
                <a:ea typeface="Cambria" panose="02040503050406030204" pitchFamily="18" charset="0"/>
              </a:rPr>
              <a:t>Abstract</a:t>
            </a:r>
            <a:endParaRPr dirty="0">
              <a:effectLst>
                <a:glow rad="101600">
                  <a:schemeClr val="accent3">
                    <a:satMod val="175000"/>
                    <a:alpha val="40000"/>
                  </a:schemeClr>
                </a:glow>
              </a:effectLst>
              <a:latin typeface="Cambria" panose="02040503050406030204" pitchFamily="18" charset="0"/>
              <a:ea typeface="Cambria" panose="02040503050406030204" pitchFamily="18" charset="0"/>
            </a:endParaRPr>
          </a:p>
        </p:txBody>
      </p:sp>
      <p:sp>
        <p:nvSpPr>
          <p:cNvPr id="97" name="Google Shape;97;p14"/>
          <p:cNvSpPr txBox="1">
            <a:spLocks noGrp="1"/>
          </p:cNvSpPr>
          <p:nvPr>
            <p:ph type="body" idx="1"/>
          </p:nvPr>
        </p:nvSpPr>
        <p:spPr>
          <a:xfrm>
            <a:off x="655304" y="1030863"/>
            <a:ext cx="10881392" cy="5385351"/>
          </a:xfrm>
          <a:prstGeom prst="rect">
            <a:avLst/>
          </a:prstGeom>
          <a:noFill/>
          <a:ln>
            <a:noFill/>
          </a:ln>
        </p:spPr>
        <p:txBody>
          <a:bodyPr spcFirstLastPara="1" wrap="square" lIns="91425" tIns="45700" rIns="91425" bIns="45700" anchor="t" anchorCtr="0">
            <a:normAutofit fontScale="77500" lnSpcReduction="20000"/>
          </a:bodyPr>
          <a:lstStyle/>
          <a:p>
            <a:pPr marL="342900" indent="-190500" algn="just">
              <a:lnSpc>
                <a:spcPct val="150000"/>
              </a:lnSpc>
              <a:spcBef>
                <a:spcPts val="0"/>
              </a:spcBef>
              <a:buNone/>
            </a:pPr>
            <a:r>
              <a:rPr lang="en-US" dirty="0">
                <a:latin typeface="Calibri" panose="020F0502020204030204" pitchFamily="34" charset="0"/>
                <a:ea typeface="Calibri" panose="020F0502020204030204" pitchFamily="34" charset="0"/>
                <a:cs typeface="Calibri" panose="020F0502020204030204" pitchFamily="34" charset="0"/>
              </a:rPr>
              <a:t>Education in rural India faces significant challenges due to inadequate infrastructure, limited internet connectivity, and restricted access to quality learning resources. These barriers hinder students from receiving a comprehensive education, widening the urban-rural education gap. This project aims to bridge these gaps by leveraging software solutions tailored for rural educational </a:t>
            </a:r>
            <a:r>
              <a:rPr lang="en-US" dirty="0" err="1">
                <a:latin typeface="Calibri" panose="020F0502020204030204" pitchFamily="34" charset="0"/>
                <a:ea typeface="Calibri" panose="020F0502020204030204" pitchFamily="34" charset="0"/>
                <a:cs typeface="Calibri" panose="020F0502020204030204" pitchFamily="34" charset="0"/>
              </a:rPr>
              <a:t>institutions.The</a:t>
            </a:r>
            <a:r>
              <a:rPr lang="en-US" dirty="0">
                <a:latin typeface="Calibri" panose="020F0502020204030204" pitchFamily="34" charset="0"/>
                <a:ea typeface="Calibri" panose="020F0502020204030204" pitchFamily="34" charset="0"/>
                <a:cs typeface="Calibri" panose="020F0502020204030204" pitchFamily="34" charset="0"/>
              </a:rPr>
              <a:t> proposed solution integrates multiple innovative components: cloud-based virtual classrooms for live and recorded lessons, educational resource management systems to optimize textbook and digital content distribution, internet connectivity optimization tools for stable access, and e-learning content creation platforms to generate curriculum-based multimedia lessons. Additionally, mobile learning apps with offline access will ensure uninterrupted learning in low-bandwidth regions, while data analytics for infrastructure planning will assist in efficient resource allocation and policy-</a:t>
            </a:r>
            <a:r>
              <a:rPr lang="en-US" dirty="0" err="1">
                <a:latin typeface="Calibri" panose="020F0502020204030204" pitchFamily="34" charset="0"/>
                <a:ea typeface="Calibri" panose="020F0502020204030204" pitchFamily="34" charset="0"/>
                <a:cs typeface="Calibri" panose="020F0502020204030204" pitchFamily="34" charset="0"/>
              </a:rPr>
              <a:t>making.By</a:t>
            </a:r>
            <a:r>
              <a:rPr lang="en-US" dirty="0">
                <a:latin typeface="Calibri" panose="020F0502020204030204" pitchFamily="34" charset="0"/>
                <a:ea typeface="Calibri" panose="020F0502020204030204" pitchFamily="34" charset="0"/>
                <a:cs typeface="Calibri" panose="020F0502020204030204" pitchFamily="34" charset="0"/>
              </a:rPr>
              <a:t> implementing these solutions, the project seeks to enhance accessibility, engagement, and learning outcomes for students in rural areas. The comprehensive approach will empower educational institutions, improve connectivity, and contribute to the overall development of rural education in India.</a:t>
            </a:r>
          </a:p>
          <a:p>
            <a:pPr marL="342900" lvl="0" indent="-190500" algn="just">
              <a:lnSpc>
                <a:spcPct val="150000"/>
              </a:lnSpc>
              <a:spcBef>
                <a:spcPts val="0"/>
              </a:spcBef>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553793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xmlns="" id="{69DD2B57-55D2-03DD-4373-A0F3F1247703}"/>
            </a:ext>
          </a:extLst>
        </p:cNvPr>
        <p:cNvGrpSpPr/>
        <p:nvPr/>
      </p:nvGrpSpPr>
      <p:grpSpPr>
        <a:xfrm>
          <a:off x="0" y="0"/>
          <a:ext cx="0" cy="0"/>
          <a:chOff x="0" y="0"/>
          <a:chExt cx="0" cy="0"/>
        </a:xfrm>
      </p:grpSpPr>
      <p:sp>
        <p:nvSpPr>
          <p:cNvPr id="96" name="Google Shape;96;p14">
            <a:extLst>
              <a:ext uri="{FF2B5EF4-FFF2-40B4-BE49-F238E27FC236}">
                <a16:creationId xmlns:a16="http://schemas.microsoft.com/office/drawing/2014/main" xmlns="" id="{D8C0B9FC-8BAA-EB78-BE13-73EF686BA752}"/>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effectLst>
                  <a:glow rad="63500">
                    <a:schemeClr val="accent1">
                      <a:satMod val="175000"/>
                      <a:alpha val="40000"/>
                    </a:schemeClr>
                  </a:glow>
                </a:effectLst>
                <a:latin typeface="Cambria" panose="02040503050406030204" pitchFamily="18" charset="0"/>
                <a:ea typeface="Cambria" panose="02040503050406030204" pitchFamily="18" charset="0"/>
              </a:rPr>
              <a:t>Pseudocode</a:t>
            </a:r>
            <a:endParaRPr dirty="0">
              <a:effectLst>
                <a:glow rad="101600">
                  <a:schemeClr val="accent3">
                    <a:satMod val="175000"/>
                    <a:alpha val="40000"/>
                  </a:schemeClr>
                </a:glow>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xmlns="" id="{0249550D-477B-2B85-5739-85B68AE57E7F}"/>
              </a:ext>
            </a:extLst>
          </p:cNvPr>
          <p:cNvPicPr>
            <a:picLocks noChangeAspect="1"/>
          </p:cNvPicPr>
          <p:nvPr/>
        </p:nvPicPr>
        <p:blipFill>
          <a:blip r:embed="rId3"/>
          <a:srcRect l="24329" t="19929" r="24801" b="13692"/>
          <a:stretch/>
        </p:blipFill>
        <p:spPr>
          <a:xfrm>
            <a:off x="822632" y="1288026"/>
            <a:ext cx="5299587" cy="4552335"/>
          </a:xfrm>
          <a:prstGeom prst="rect">
            <a:avLst/>
          </a:prstGeom>
        </p:spPr>
      </p:pic>
    </p:spTree>
    <p:extLst>
      <p:ext uri="{BB962C8B-B14F-4D97-AF65-F5344CB8AC3E}">
        <p14:creationId xmlns:p14="http://schemas.microsoft.com/office/powerpoint/2010/main" xmlns="" val="748586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xmlns="" id="{50ADABFE-5D32-C4A9-5D8D-B0070E3A000F}"/>
            </a:ext>
          </a:extLst>
        </p:cNvPr>
        <p:cNvGrpSpPr/>
        <p:nvPr/>
      </p:nvGrpSpPr>
      <p:grpSpPr>
        <a:xfrm>
          <a:off x="0" y="0"/>
          <a:ext cx="0" cy="0"/>
          <a:chOff x="0" y="0"/>
          <a:chExt cx="0" cy="0"/>
        </a:xfrm>
      </p:grpSpPr>
      <p:sp>
        <p:nvSpPr>
          <p:cNvPr id="96" name="Google Shape;96;p14">
            <a:extLst>
              <a:ext uri="{FF2B5EF4-FFF2-40B4-BE49-F238E27FC236}">
                <a16:creationId xmlns:a16="http://schemas.microsoft.com/office/drawing/2014/main" xmlns="" id="{1587D28C-7595-FEA1-2A1A-7AE2BEC934AF}"/>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effectLst>
                  <a:glow rad="63500">
                    <a:schemeClr val="accent1">
                      <a:satMod val="175000"/>
                      <a:alpha val="40000"/>
                    </a:schemeClr>
                  </a:glow>
                </a:effectLst>
                <a:latin typeface="Cambria" panose="02040503050406030204" pitchFamily="18" charset="0"/>
                <a:ea typeface="Cambria" panose="02040503050406030204" pitchFamily="18" charset="0"/>
              </a:rPr>
              <a:t>Pseudocode</a:t>
            </a:r>
            <a:endParaRPr dirty="0">
              <a:effectLst>
                <a:glow rad="101600">
                  <a:schemeClr val="accent3">
                    <a:satMod val="175000"/>
                    <a:alpha val="40000"/>
                  </a:schemeClr>
                </a:glow>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xmlns="" id="{CBC72A8C-FBA6-D640-6B87-736DD816D351}"/>
              </a:ext>
            </a:extLst>
          </p:cNvPr>
          <p:cNvPicPr>
            <a:picLocks noChangeAspect="1"/>
          </p:cNvPicPr>
          <p:nvPr/>
        </p:nvPicPr>
        <p:blipFill>
          <a:blip r:embed="rId3"/>
          <a:srcRect l="24290" t="16200" r="24509" b="12402"/>
          <a:stretch/>
        </p:blipFill>
        <p:spPr>
          <a:xfrm>
            <a:off x="812800" y="1091380"/>
            <a:ext cx="4601497" cy="4896466"/>
          </a:xfrm>
          <a:prstGeom prst="rect">
            <a:avLst/>
          </a:prstGeom>
        </p:spPr>
      </p:pic>
    </p:spTree>
    <p:extLst>
      <p:ext uri="{BB962C8B-B14F-4D97-AF65-F5344CB8AC3E}">
        <p14:creationId xmlns:p14="http://schemas.microsoft.com/office/powerpoint/2010/main" xmlns="" val="1659780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xmlns="" id="{7DB15862-F8B3-EBB1-AA99-C817B3B9B777}"/>
            </a:ext>
          </a:extLst>
        </p:cNvPr>
        <p:cNvGrpSpPr/>
        <p:nvPr/>
      </p:nvGrpSpPr>
      <p:grpSpPr>
        <a:xfrm>
          <a:off x="0" y="0"/>
          <a:ext cx="0" cy="0"/>
          <a:chOff x="0" y="0"/>
          <a:chExt cx="0" cy="0"/>
        </a:xfrm>
      </p:grpSpPr>
      <p:sp>
        <p:nvSpPr>
          <p:cNvPr id="96" name="Google Shape;96;p14">
            <a:extLst>
              <a:ext uri="{FF2B5EF4-FFF2-40B4-BE49-F238E27FC236}">
                <a16:creationId xmlns:a16="http://schemas.microsoft.com/office/drawing/2014/main" xmlns="" id="{3594C2E7-3FBC-AE4E-1F34-838E1432AC23}"/>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effectLst>
                  <a:glow rad="63500">
                    <a:schemeClr val="accent1">
                      <a:satMod val="175000"/>
                      <a:alpha val="40000"/>
                    </a:schemeClr>
                  </a:glow>
                </a:effectLst>
                <a:latin typeface="Cambria" panose="02040503050406030204" pitchFamily="18" charset="0"/>
                <a:ea typeface="Cambria" panose="02040503050406030204" pitchFamily="18" charset="0"/>
              </a:rPr>
              <a:t>Pseudocode</a:t>
            </a:r>
            <a:endParaRPr dirty="0">
              <a:effectLst>
                <a:glow rad="101600">
                  <a:schemeClr val="accent3">
                    <a:satMod val="175000"/>
                    <a:alpha val="40000"/>
                  </a:schemeClr>
                </a:glow>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xmlns="" id="{775E6EE4-E321-033D-3FB6-0DC996CAB8EE}"/>
              </a:ext>
            </a:extLst>
          </p:cNvPr>
          <p:cNvPicPr>
            <a:picLocks noChangeAspect="1"/>
          </p:cNvPicPr>
          <p:nvPr/>
        </p:nvPicPr>
        <p:blipFill>
          <a:blip r:embed="rId3"/>
          <a:srcRect l="23896" t="18065" r="24485" b="12115"/>
          <a:stretch/>
        </p:blipFill>
        <p:spPr>
          <a:xfrm>
            <a:off x="812800" y="1034845"/>
            <a:ext cx="5171768" cy="4788310"/>
          </a:xfrm>
          <a:prstGeom prst="rect">
            <a:avLst/>
          </a:prstGeom>
        </p:spPr>
      </p:pic>
    </p:spTree>
    <p:extLst>
      <p:ext uri="{BB962C8B-B14F-4D97-AF65-F5344CB8AC3E}">
        <p14:creationId xmlns:p14="http://schemas.microsoft.com/office/powerpoint/2010/main" xmlns="" val="1495500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F14600-5C87-3D78-4DE1-0AFC44879544}"/>
              </a:ext>
            </a:extLst>
          </p:cNvPr>
          <p:cNvSpPr>
            <a:spLocks noGrp="1"/>
          </p:cNvSpPr>
          <p:nvPr>
            <p:ph type="title"/>
          </p:nvPr>
        </p:nvSpPr>
        <p:spPr/>
        <p:txBody>
          <a:bodyPr/>
          <a:lstStyle/>
          <a:p>
            <a:r>
              <a:rPr lang="en-IN" dirty="0"/>
              <a:t>Project work mapping with SDG</a:t>
            </a:r>
            <a:endParaRPr lang="en-US" dirty="0"/>
          </a:p>
        </p:txBody>
      </p:sp>
      <p:pic>
        <p:nvPicPr>
          <p:cNvPr id="3" name="Picture 2">
            <a:extLst>
              <a:ext uri="{FF2B5EF4-FFF2-40B4-BE49-F238E27FC236}">
                <a16:creationId xmlns:a16="http://schemas.microsoft.com/office/drawing/2014/main" xmlns="" id="{01CF5537-9BF8-158B-5FD3-A731B7539E7B}"/>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12800" y="1303448"/>
            <a:ext cx="5530850" cy="3365500"/>
          </a:xfrm>
          <a:prstGeom prst="rect">
            <a:avLst/>
          </a:prstGeom>
        </p:spPr>
      </p:pic>
      <p:sp>
        <p:nvSpPr>
          <p:cNvPr id="4" name="TextBox 3">
            <a:extLst>
              <a:ext uri="{FF2B5EF4-FFF2-40B4-BE49-F238E27FC236}">
                <a16:creationId xmlns:a16="http://schemas.microsoft.com/office/drawing/2014/main" xmlns="" id="{177C9DCB-CAA3-8750-63CD-934E1BF111C9}"/>
              </a:ext>
            </a:extLst>
          </p:cNvPr>
          <p:cNvSpPr txBox="1"/>
          <p:nvPr/>
        </p:nvSpPr>
        <p:spPr>
          <a:xfrm>
            <a:off x="6577779" y="1101213"/>
            <a:ext cx="5073445" cy="5423088"/>
          </a:xfrm>
          <a:prstGeom prst="rect">
            <a:avLst/>
          </a:prstGeom>
          <a:noFill/>
        </p:spPr>
        <p:txBody>
          <a:bodyPr wrap="square" rtlCol="0">
            <a:spAutoFit/>
          </a:bodyPr>
          <a:lstStyle/>
          <a:p>
            <a:pPr>
              <a:buNone/>
            </a:pPr>
            <a:r>
              <a:rPr lang="en-US" sz="2000" dirty="0">
                <a:latin typeface="Times New Roman" panose="02020603050405020304" pitchFamily="18" charset="0"/>
                <a:cs typeface="Times New Roman" panose="02020603050405020304" pitchFamily="18" charset="0"/>
              </a:rPr>
              <a:t>The developed software solution focuses on enhancing education infrastructure and connectivity in rural areas.</a:t>
            </a:r>
          </a:p>
          <a:p>
            <a:pPr>
              <a:buNone/>
            </a:pPr>
            <a:endParaRPr lang="en-US" sz="2000" dirty="0">
              <a:latin typeface="Times New Roman" panose="02020603050405020304" pitchFamily="18" charset="0"/>
              <a:cs typeface="Times New Roman" panose="02020603050405020304" pitchFamily="18" charset="0"/>
            </a:endParaRPr>
          </a:p>
          <a:p>
            <a:pPr>
              <a:buNone/>
            </a:pPr>
            <a:r>
              <a:rPr lang="en-US" sz="2000" dirty="0">
                <a:latin typeface="Times New Roman" panose="02020603050405020304" pitchFamily="18" charset="0"/>
                <a:cs typeface="Times New Roman" panose="02020603050405020304" pitchFamily="18" charset="0"/>
              </a:rPr>
              <a:t>Aligns with SDG 4 – Quality Education by:</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Promoting inclusive and equitable access to learning resources.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Utilizing digital platforms to support education in remote areas.</a:t>
            </a:r>
          </a:p>
          <a:p>
            <a:endParaRPr lang="en-US" sz="2000" dirty="0">
              <a:latin typeface="Times New Roman" panose="02020603050405020304" pitchFamily="18" charset="0"/>
              <a:cs typeface="Times New Roman" panose="02020603050405020304" pitchFamily="18" charset="0"/>
            </a:endParaRPr>
          </a:p>
          <a:p>
            <a:pPr>
              <a:buNone/>
            </a:pPr>
            <a:r>
              <a:rPr lang="en-US" sz="2000" dirty="0">
                <a:latin typeface="Times New Roman" panose="02020603050405020304" pitchFamily="18" charset="0"/>
                <a:cs typeface="Times New Roman" panose="02020603050405020304" pitchFamily="18" charset="0"/>
              </a:rPr>
              <a:t>Supports SDG 9 – Industry, Innovation and Infrastructure by:</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Improving digital infrastructure in rural regions.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Fostering technological innovation in underserved areas.</a:t>
            </a:r>
          </a:p>
          <a:p>
            <a:pPr algn="just">
              <a:lnSpc>
                <a:spcPct val="150000"/>
              </a:lnSpc>
            </a:pP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940156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5" name="Picture 4">
            <a:extLst>
              <a:ext uri="{FF2B5EF4-FFF2-40B4-BE49-F238E27FC236}">
                <a16:creationId xmlns:a16="http://schemas.microsoft.com/office/drawing/2014/main" xmlns="" id="{C63A00FF-89F0-DC87-D900-930227B33E5D}"/>
              </a:ext>
            </a:extLst>
          </p:cNvPr>
          <p:cNvPicPr>
            <a:picLocks noChangeAspect="1"/>
          </p:cNvPicPr>
          <p:nvPr/>
        </p:nvPicPr>
        <p:blipFill>
          <a:blip r:embed="rId3"/>
          <a:stretch>
            <a:fillRect/>
          </a:stretch>
        </p:blipFill>
        <p:spPr>
          <a:xfrm>
            <a:off x="4082811" y="1441315"/>
            <a:ext cx="3893305" cy="393547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xmlns="" id="{0C425641-F514-DFCF-9B74-6D0767195726}"/>
            </a:ext>
          </a:extLst>
        </p:cNvPr>
        <p:cNvGrpSpPr/>
        <p:nvPr/>
      </p:nvGrpSpPr>
      <p:grpSpPr>
        <a:xfrm>
          <a:off x="0" y="0"/>
          <a:ext cx="0" cy="0"/>
          <a:chOff x="0" y="0"/>
          <a:chExt cx="0" cy="0"/>
        </a:xfrm>
      </p:grpSpPr>
      <p:sp>
        <p:nvSpPr>
          <p:cNvPr id="96" name="Google Shape;96;p14">
            <a:extLst>
              <a:ext uri="{FF2B5EF4-FFF2-40B4-BE49-F238E27FC236}">
                <a16:creationId xmlns:a16="http://schemas.microsoft.com/office/drawing/2014/main" xmlns="" id="{6B8804B6-C66B-FDAE-C379-6B80AC1126DD}"/>
              </a:ext>
            </a:extLst>
          </p:cNvPr>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err="1">
                <a:effectLst>
                  <a:glow rad="63500">
                    <a:schemeClr val="accent1">
                      <a:satMod val="175000"/>
                      <a:alpha val="40000"/>
                    </a:schemeClr>
                  </a:glow>
                </a:effectLst>
                <a:latin typeface="Cambria" panose="02040503050406030204" pitchFamily="18" charset="0"/>
                <a:ea typeface="Cambria" panose="02040503050406030204" pitchFamily="18" charset="0"/>
              </a:rPr>
              <a:t>Github</a:t>
            </a:r>
            <a:r>
              <a:rPr lang="en-GB" dirty="0">
                <a:effectLst>
                  <a:glow rad="63500">
                    <a:schemeClr val="accent1">
                      <a:satMod val="175000"/>
                      <a:alpha val="40000"/>
                    </a:schemeClr>
                  </a:glow>
                </a:effectLst>
                <a:latin typeface="Cambria" panose="02040503050406030204" pitchFamily="18" charset="0"/>
                <a:ea typeface="Cambria" panose="02040503050406030204" pitchFamily="18" charset="0"/>
              </a:rPr>
              <a:t> Link</a:t>
            </a:r>
            <a:endParaRPr dirty="0">
              <a:effectLst>
                <a:glow rad="101600">
                  <a:schemeClr val="accent3">
                    <a:satMod val="175000"/>
                    <a:alpha val="40000"/>
                  </a:schemeClr>
                </a:glow>
              </a:effectLst>
              <a:latin typeface="Cambria" panose="02040503050406030204" pitchFamily="18" charset="0"/>
              <a:ea typeface="Cambria" panose="02040503050406030204" pitchFamily="18" charset="0"/>
            </a:endParaRPr>
          </a:p>
        </p:txBody>
      </p:sp>
      <p:sp>
        <p:nvSpPr>
          <p:cNvPr id="97" name="Google Shape;97;p14">
            <a:extLst>
              <a:ext uri="{FF2B5EF4-FFF2-40B4-BE49-F238E27FC236}">
                <a16:creationId xmlns:a16="http://schemas.microsoft.com/office/drawing/2014/main" xmlns="" id="{0802FA71-BE92-0693-AEA8-C41CFCAED950}"/>
              </a:ext>
            </a:extLst>
          </p:cNvPr>
          <p:cNvSpPr txBox="1">
            <a:spLocks noGrp="1"/>
          </p:cNvSpPr>
          <p:nvPr>
            <p:ph type="body" idx="1"/>
          </p:nvPr>
        </p:nvSpPr>
        <p:spPr>
          <a:xfrm>
            <a:off x="599408" y="1198011"/>
            <a:ext cx="10881392" cy="5385351"/>
          </a:xfrm>
          <a:prstGeom prst="rect">
            <a:avLst/>
          </a:prstGeom>
          <a:noFill/>
          <a:ln>
            <a:noFill/>
          </a:ln>
        </p:spPr>
        <p:txBody>
          <a:bodyPr spcFirstLastPara="1" wrap="square" lIns="91425" tIns="45700" rIns="91425" bIns="45700" anchor="t" anchorCtr="0">
            <a:normAutofit/>
          </a:bodyPr>
          <a:lstStyle/>
          <a:p>
            <a:pPr marL="342900" lvl="0" indent="-190500" algn="just">
              <a:lnSpc>
                <a:spcPct val="150000"/>
              </a:lnSpc>
              <a:spcBef>
                <a:spcPts val="0"/>
              </a:spcBef>
              <a:buNone/>
            </a:pPr>
            <a:r>
              <a:rPr lang="en-US" dirty="0">
                <a:latin typeface="Calibri" panose="020F0502020204030204" pitchFamily="34" charset="0"/>
                <a:ea typeface="Calibri" panose="020F0502020204030204" pitchFamily="34" charset="0"/>
                <a:cs typeface="Calibri" panose="020F0502020204030204" pitchFamily="34" charset="0"/>
              </a:rPr>
              <a:t>Link to our project: </a:t>
            </a:r>
            <a:r>
              <a:rPr lang="en-US" dirty="0">
                <a:latin typeface="Calibri" panose="020F0502020204030204" pitchFamily="34" charset="0"/>
                <a:ea typeface="Calibri" panose="020F0502020204030204" pitchFamily="34" charset="0"/>
                <a:cs typeface="Calibri" panose="020F0502020204030204" pitchFamily="34" charset="0"/>
                <a:hlinkClick r:id="rId3"/>
              </a:rPr>
              <a:t>Link</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632808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effectLst>
                  <a:glow rad="63500">
                    <a:schemeClr val="accent1">
                      <a:satMod val="175000"/>
                      <a:alpha val="40000"/>
                    </a:schemeClr>
                  </a:glow>
                </a:effectLst>
                <a:latin typeface="Cambria" panose="02040503050406030204" pitchFamily="18" charset="0"/>
                <a:ea typeface="Cambria" panose="02040503050406030204" pitchFamily="18" charset="0"/>
              </a:rPr>
              <a:t>Literature Survey</a:t>
            </a:r>
            <a:endParaRPr dirty="0">
              <a:effectLst>
                <a:glow rad="101600">
                  <a:schemeClr val="accent3">
                    <a:satMod val="175000"/>
                    <a:alpha val="40000"/>
                  </a:schemeClr>
                </a:glow>
              </a:effectLst>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xmlns="" id="{9FCB73AD-FF68-F666-7056-D40B37D6B903}"/>
              </a:ext>
            </a:extLst>
          </p:cNvPr>
          <p:cNvGraphicFramePr>
            <a:graphicFrameLocks noGrp="1"/>
          </p:cNvGraphicFramePr>
          <p:nvPr>
            <p:extLst>
              <p:ext uri="{D42A27DB-BD31-4B8C-83A1-F6EECF244321}">
                <p14:modId xmlns:p14="http://schemas.microsoft.com/office/powerpoint/2010/main" xmlns="" val="4186425754"/>
              </p:ext>
            </p:extLst>
          </p:nvPr>
        </p:nvGraphicFramePr>
        <p:xfrm>
          <a:off x="989781" y="1038013"/>
          <a:ext cx="10048567" cy="4950404"/>
        </p:xfrm>
        <a:graphic>
          <a:graphicData uri="http://schemas.openxmlformats.org/drawingml/2006/table">
            <a:tbl>
              <a:tblPr firstRow="1" bandRow="1">
                <a:tableStyleId>{3C2FFA5D-87B4-456A-9821-1D502468CF0F}</a:tableStyleId>
              </a:tblPr>
              <a:tblGrid>
                <a:gridCol w="1848650">
                  <a:extLst>
                    <a:ext uri="{9D8B030D-6E8A-4147-A177-3AD203B41FA5}">
                      <a16:colId xmlns:a16="http://schemas.microsoft.com/office/drawing/2014/main" xmlns="" val="4013307644"/>
                    </a:ext>
                  </a:extLst>
                </a:gridCol>
                <a:gridCol w="8199917">
                  <a:extLst>
                    <a:ext uri="{9D8B030D-6E8A-4147-A177-3AD203B41FA5}">
                      <a16:colId xmlns:a16="http://schemas.microsoft.com/office/drawing/2014/main" xmlns="" val="356052645"/>
                    </a:ext>
                  </a:extLst>
                </a:gridCol>
              </a:tblGrid>
              <a:tr h="294236">
                <a:tc>
                  <a:txBody>
                    <a:bodyPr/>
                    <a:lstStyle/>
                    <a:p>
                      <a:pPr algn="ctr"/>
                      <a:r>
                        <a:rPr lang="en-US" sz="1600" u="none" dirty="0">
                          <a:solidFill>
                            <a:schemeClr val="tx1"/>
                          </a:solidFill>
                          <a:latin typeface="Calibri" panose="020F0502020204030204" pitchFamily="34" charset="0"/>
                          <a:ea typeface="Calibri" panose="020F0502020204030204" pitchFamily="34" charset="0"/>
                          <a:cs typeface="Calibri" panose="020F0502020204030204" pitchFamily="34" charset="0"/>
                        </a:rPr>
                        <a:t>Serial Number</a:t>
                      </a:r>
                      <a:endParaRPr lang="en-IN" sz="1600" u="none"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l"/>
                      <a:r>
                        <a:rPr lang="en-US" sz="1600" b="1" u="none" dirty="0">
                          <a:latin typeface="Calibri" panose="020F0502020204030204" pitchFamily="34" charset="0"/>
                          <a:ea typeface="Calibri" panose="020F0502020204030204" pitchFamily="34" charset="0"/>
                          <a:cs typeface="Calibri" panose="020F0502020204030204" pitchFamily="34" charset="0"/>
                        </a:rPr>
                        <a:t>Paper</a:t>
                      </a:r>
                      <a:endParaRPr lang="en-IN" sz="1600" b="1" u="none"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2361229931"/>
                  </a:ext>
                </a:extLst>
              </a:tr>
              <a:tr h="410202">
                <a:tc>
                  <a:txBody>
                    <a:bodyPr/>
                    <a:lstStyle/>
                    <a:p>
                      <a:pPr algn="ctr"/>
                      <a:r>
                        <a:rPr lang="en-US" sz="1600" u="none" dirty="0">
                          <a:latin typeface="Calibri" panose="020F0502020204030204" pitchFamily="34" charset="0"/>
                          <a:ea typeface="Calibri" panose="020F0502020204030204" pitchFamily="34" charset="0"/>
                          <a:cs typeface="Calibri" panose="020F0502020204030204" pitchFamily="34" charset="0"/>
                        </a:rPr>
                        <a:t>1</a:t>
                      </a:r>
                      <a:endParaRPr lang="en-IN" sz="1600" u="none"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l"/>
                      <a:r>
                        <a:rPr lang="en-US" sz="1600" b="1" u="none" dirty="0">
                          <a:latin typeface="Calibri" panose="020F0502020204030204" pitchFamily="34" charset="0"/>
                          <a:ea typeface="Calibri" panose="020F0502020204030204" pitchFamily="34" charset="0"/>
                          <a:cs typeface="Calibri" panose="020F0502020204030204" pitchFamily="34" charset="0"/>
                        </a:rPr>
                        <a:t>Enhancing the teaching of natural sciences in rural environments through educational videos</a:t>
                      </a:r>
                      <a:endParaRPr lang="en-IN" sz="1600" b="1" u="none"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1784366841"/>
                  </a:ext>
                </a:extLst>
              </a:tr>
              <a:tr h="391780">
                <a:tc>
                  <a:txBody>
                    <a:bodyPr/>
                    <a:lstStyle/>
                    <a:p>
                      <a:pPr algn="ctr"/>
                      <a:r>
                        <a:rPr lang="en-US" sz="1600" u="none" dirty="0">
                          <a:latin typeface="Calibri" panose="020F0502020204030204" pitchFamily="34" charset="0"/>
                          <a:ea typeface="Calibri" panose="020F0502020204030204" pitchFamily="34" charset="0"/>
                          <a:cs typeface="Calibri" panose="020F0502020204030204" pitchFamily="34" charset="0"/>
                        </a:rPr>
                        <a:t>2</a:t>
                      </a:r>
                    </a:p>
                  </a:txBody>
                  <a:tcPr/>
                </a:tc>
                <a:tc>
                  <a:txBody>
                    <a:bodyPr/>
                    <a:lstStyle/>
                    <a:p>
                      <a:pPr algn="l"/>
                      <a:r>
                        <a:rPr lang="en-US" sz="1600" b="1" dirty="0">
                          <a:latin typeface="Calibri" panose="020F0502020204030204" pitchFamily="34" charset="0"/>
                          <a:ea typeface="Calibri" panose="020F0502020204030204" pitchFamily="34" charset="0"/>
                          <a:cs typeface="Calibri" panose="020F0502020204030204" pitchFamily="34" charset="0"/>
                        </a:rPr>
                        <a:t>Online education in rural India—Issues and challenges</a:t>
                      </a:r>
                      <a:endParaRPr lang="en-IN" sz="1600" b="1" u="none"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727243621"/>
                  </a:ext>
                </a:extLst>
              </a:tr>
              <a:tr h="432653">
                <a:tc>
                  <a:txBody>
                    <a:bodyPr/>
                    <a:lstStyle/>
                    <a:p>
                      <a:pPr algn="ctr"/>
                      <a:r>
                        <a:rPr lang="en-US" sz="1600" u="none" dirty="0">
                          <a:latin typeface="Calibri" panose="020F0502020204030204" pitchFamily="34" charset="0"/>
                          <a:ea typeface="Calibri" panose="020F0502020204030204" pitchFamily="34" charset="0"/>
                          <a:cs typeface="Calibri" panose="020F0502020204030204" pitchFamily="34" charset="0"/>
                        </a:rPr>
                        <a:t>3</a:t>
                      </a:r>
                      <a:endParaRPr lang="en-IN" sz="1600" u="none"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l"/>
                      <a:r>
                        <a:rPr lang="en-US" sz="1600" b="1" dirty="0">
                          <a:latin typeface="Calibri" panose="020F0502020204030204" pitchFamily="34" charset="0"/>
                          <a:ea typeface="Calibri" panose="020F0502020204030204" pitchFamily="34" charset="0"/>
                          <a:cs typeface="Calibri" panose="020F0502020204030204" pitchFamily="34" charset="0"/>
                        </a:rPr>
                        <a:t>E-Learning in Rural India</a:t>
                      </a:r>
                      <a:endParaRPr lang="en-IN" sz="1600" b="1" u="none"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4066221726"/>
                  </a:ext>
                </a:extLst>
              </a:tr>
              <a:tr h="393257">
                <a:tc>
                  <a:txBody>
                    <a:bodyPr/>
                    <a:lstStyle/>
                    <a:p>
                      <a:pPr algn="ctr"/>
                      <a:r>
                        <a:rPr lang="en-US" sz="1600" u="none" dirty="0">
                          <a:latin typeface="Calibri" panose="020F0502020204030204" pitchFamily="34" charset="0"/>
                          <a:ea typeface="Calibri" panose="020F0502020204030204" pitchFamily="34" charset="0"/>
                          <a:cs typeface="Calibri" panose="020F0502020204030204" pitchFamily="34" charset="0"/>
                        </a:rPr>
                        <a:t>4</a:t>
                      </a:r>
                      <a:endParaRPr lang="en-IN" sz="1600" u="none"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l"/>
                      <a:r>
                        <a:rPr lang="en-US" sz="1600" b="1" dirty="0">
                          <a:latin typeface="Calibri" panose="020F0502020204030204" pitchFamily="34" charset="0"/>
                          <a:ea typeface="Calibri" panose="020F0502020204030204" pitchFamily="34" charset="0"/>
                          <a:cs typeface="Calibri" panose="020F0502020204030204" pitchFamily="34" charset="0"/>
                        </a:rPr>
                        <a:t>The Digital Revolution in India: Bridging the Gap in Rural Technology Adoption</a:t>
                      </a:r>
                      <a:endParaRPr lang="en-IN" sz="1600" b="1" u="none"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3742825994"/>
                  </a:ext>
                </a:extLst>
              </a:tr>
              <a:tr h="432653">
                <a:tc>
                  <a:txBody>
                    <a:bodyPr/>
                    <a:lstStyle/>
                    <a:p>
                      <a:pPr algn="ctr"/>
                      <a:r>
                        <a:rPr lang="en-US" sz="1600" u="none">
                          <a:latin typeface="Calibri" panose="020F0502020204030204" pitchFamily="34" charset="0"/>
                          <a:ea typeface="Calibri" panose="020F0502020204030204" pitchFamily="34" charset="0"/>
                          <a:cs typeface="Calibri" panose="020F0502020204030204" pitchFamily="34" charset="0"/>
                        </a:rPr>
                        <a:t>5</a:t>
                      </a:r>
                      <a:endParaRPr lang="en-IN" sz="1600" u="none"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l"/>
                      <a:r>
                        <a:rPr lang="en-US" sz="1600" b="1" dirty="0">
                          <a:latin typeface="Calibri" panose="020F0502020204030204" pitchFamily="34" charset="0"/>
                          <a:ea typeface="Calibri" panose="020F0502020204030204" pitchFamily="34" charset="0"/>
                          <a:cs typeface="Calibri" panose="020F0502020204030204" pitchFamily="34" charset="0"/>
                        </a:rPr>
                        <a:t>An effective path for rural teachers to use digital education resources in Chinese underdeveloped areas: A study based on grounded theory</a:t>
                      </a:r>
                      <a:endParaRPr lang="en-IN" sz="1600" b="1" u="none"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3775516113"/>
                  </a:ext>
                </a:extLst>
              </a:tr>
              <a:tr h="394466">
                <a:tc>
                  <a:txBody>
                    <a:bodyPr/>
                    <a:lstStyle/>
                    <a:p>
                      <a:pPr algn="ctr"/>
                      <a:r>
                        <a:rPr lang="en-US" sz="1600" u="none">
                          <a:latin typeface="Calibri" panose="020F0502020204030204" pitchFamily="34" charset="0"/>
                          <a:ea typeface="Calibri" panose="020F0502020204030204" pitchFamily="34" charset="0"/>
                          <a:cs typeface="Calibri" panose="020F0502020204030204" pitchFamily="34" charset="0"/>
                        </a:rPr>
                        <a:t>6</a:t>
                      </a:r>
                      <a:endParaRPr lang="en-IN" sz="1600" u="none"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l"/>
                      <a:r>
                        <a:rPr lang="en-US" sz="1600" b="1" dirty="0">
                          <a:latin typeface="Calibri" panose="020F0502020204030204" pitchFamily="34" charset="0"/>
                          <a:ea typeface="Calibri" panose="020F0502020204030204" pitchFamily="34" charset="0"/>
                          <a:cs typeface="Calibri" panose="020F0502020204030204" pitchFamily="34" charset="0"/>
                        </a:rPr>
                        <a:t>E-Learning for Rural Development in India: Closing Disparities and Empowering Communities</a:t>
                      </a:r>
                      <a:endParaRPr lang="en-IN" sz="1600" b="1" u="none"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2565098708"/>
                  </a:ext>
                </a:extLst>
              </a:tr>
              <a:tr h="500202">
                <a:tc>
                  <a:txBody>
                    <a:bodyPr/>
                    <a:lstStyle/>
                    <a:p>
                      <a:pPr algn="ctr"/>
                      <a:r>
                        <a:rPr lang="en-US" sz="1600" u="none">
                          <a:latin typeface="Calibri" panose="020F0502020204030204" pitchFamily="34" charset="0"/>
                          <a:ea typeface="Calibri" panose="020F0502020204030204" pitchFamily="34" charset="0"/>
                          <a:cs typeface="Calibri" panose="020F0502020204030204" pitchFamily="34" charset="0"/>
                        </a:rPr>
                        <a:t>7</a:t>
                      </a:r>
                      <a:endParaRPr lang="en-IN" sz="1600" u="none"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l"/>
                      <a:r>
                        <a:rPr lang="en-US" sz="1600" b="1" dirty="0">
                          <a:latin typeface="Calibri" panose="020F0502020204030204" pitchFamily="34" charset="0"/>
                          <a:ea typeface="Calibri" panose="020F0502020204030204" pitchFamily="34" charset="0"/>
                          <a:cs typeface="Calibri" panose="020F0502020204030204" pitchFamily="34" charset="0"/>
                        </a:rPr>
                        <a:t>The challenges and solutions of technology integration in rural schools: A systematic literature review</a:t>
                      </a:r>
                      <a:endParaRPr lang="en-IN" sz="1600" b="1" u="none"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1872144642"/>
                  </a:ext>
                </a:extLst>
              </a:tr>
              <a:tr h="368896">
                <a:tc>
                  <a:txBody>
                    <a:bodyPr/>
                    <a:lstStyle/>
                    <a:p>
                      <a:pPr algn="ctr"/>
                      <a:r>
                        <a:rPr lang="en-US" sz="1600" u="none">
                          <a:latin typeface="Calibri" panose="020F0502020204030204" pitchFamily="34" charset="0"/>
                          <a:ea typeface="Calibri" panose="020F0502020204030204" pitchFamily="34" charset="0"/>
                          <a:cs typeface="Calibri" panose="020F0502020204030204" pitchFamily="34" charset="0"/>
                        </a:rPr>
                        <a:t>8</a:t>
                      </a:r>
                      <a:endParaRPr lang="en-IN" sz="1600" u="none"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l"/>
                      <a:r>
                        <a:rPr lang="en-IN" sz="1600" b="1" dirty="0">
                          <a:latin typeface="Calibri" panose="020F0502020204030204" pitchFamily="34" charset="0"/>
                          <a:ea typeface="Calibri" panose="020F0502020204030204" pitchFamily="34" charset="0"/>
                          <a:cs typeface="Calibri" panose="020F0502020204030204" pitchFamily="34" charset="0"/>
                        </a:rPr>
                        <a:t>A study on challenges and solutions for implementing digital literacy programmes in India's rural areas</a:t>
                      </a:r>
                      <a:endParaRPr lang="en-US" sz="1600" b="1" u="none"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2920616201"/>
                  </a:ext>
                </a:extLst>
              </a:tr>
              <a:tr h="432653">
                <a:tc>
                  <a:txBody>
                    <a:bodyPr/>
                    <a:lstStyle/>
                    <a:p>
                      <a:pPr algn="ctr"/>
                      <a:r>
                        <a:rPr lang="en-US" sz="1600" u="none" dirty="0">
                          <a:latin typeface="Calibri" panose="020F0502020204030204" pitchFamily="34" charset="0"/>
                          <a:ea typeface="Calibri" panose="020F0502020204030204" pitchFamily="34" charset="0"/>
                          <a:cs typeface="Calibri" panose="020F0502020204030204" pitchFamily="34" charset="0"/>
                        </a:rPr>
                        <a:t>9</a:t>
                      </a:r>
                      <a:endParaRPr lang="en-IN" sz="1600" u="none"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l"/>
                      <a:r>
                        <a:rPr lang="en-US" sz="1600" b="1" dirty="0">
                          <a:latin typeface="Calibri" panose="020F0502020204030204" pitchFamily="34" charset="0"/>
                          <a:ea typeface="Calibri" panose="020F0502020204030204" pitchFamily="34" charset="0"/>
                          <a:cs typeface="Calibri" panose="020F0502020204030204" pitchFamily="34" charset="0"/>
                        </a:rPr>
                        <a:t>Rural schools and the digital divide: Technology in the learning experience</a:t>
                      </a:r>
                      <a:endParaRPr lang="en-IN" sz="1600" b="1" u="none"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2603530204"/>
                  </a:ext>
                </a:extLst>
              </a:tr>
              <a:tr h="422753">
                <a:tc>
                  <a:txBody>
                    <a:bodyPr/>
                    <a:lstStyle/>
                    <a:p>
                      <a:pPr algn="ctr"/>
                      <a:r>
                        <a:rPr lang="en-US" sz="1600" u="none" dirty="0">
                          <a:latin typeface="Calibri" panose="020F0502020204030204" pitchFamily="34" charset="0"/>
                          <a:ea typeface="Calibri" panose="020F0502020204030204" pitchFamily="34" charset="0"/>
                          <a:cs typeface="Calibri" panose="020F0502020204030204" pitchFamily="34" charset="0"/>
                        </a:rPr>
                        <a:t>10</a:t>
                      </a:r>
                      <a:endParaRPr lang="en-IN" sz="1600" u="none"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600" b="1" u="none" dirty="0">
                          <a:latin typeface="Calibri" panose="020F0502020204030204" pitchFamily="34" charset="0"/>
                          <a:ea typeface="Calibri" panose="020F0502020204030204" pitchFamily="34" charset="0"/>
                          <a:cs typeface="Calibri" panose="020F0502020204030204" pitchFamily="34" charset="0"/>
                        </a:rPr>
                        <a:t>Scrutinizing E-Learning in Rural India: COVID-19 Pandemic</a:t>
                      </a:r>
                    </a:p>
                  </a:txBody>
                  <a:tcPr/>
                </a:tc>
                <a:extLst>
                  <a:ext uri="{0D108BD9-81ED-4DB2-BD59-A6C34878D82A}">
                    <a16:rowId xmlns:a16="http://schemas.microsoft.com/office/drawing/2014/main" xmlns="" val="494412620"/>
                  </a:ext>
                </a:extLst>
              </a:tr>
            </a:tbl>
          </a:graphicData>
        </a:graphic>
      </p:graphicFrame>
    </p:spTree>
    <p:extLst>
      <p:ext uri="{BB962C8B-B14F-4D97-AF65-F5344CB8AC3E}">
        <p14:creationId xmlns:p14="http://schemas.microsoft.com/office/powerpoint/2010/main" xmlns="" val="3132311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effectLst>
                  <a:glow rad="63500">
                    <a:schemeClr val="accent1">
                      <a:satMod val="175000"/>
                      <a:alpha val="40000"/>
                    </a:schemeClr>
                  </a:glow>
                </a:effectLst>
                <a:latin typeface="Cambria" panose="02040503050406030204" pitchFamily="18" charset="0"/>
                <a:ea typeface="Cambria" panose="02040503050406030204" pitchFamily="18" charset="0"/>
              </a:rPr>
              <a:t>Objectives</a:t>
            </a:r>
            <a:endParaRPr dirty="0">
              <a:effectLst>
                <a:glow rad="101600">
                  <a:schemeClr val="accent3">
                    <a:satMod val="175000"/>
                    <a:alpha val="40000"/>
                  </a:schemeClr>
                </a:glow>
              </a:effectLst>
              <a:latin typeface="Cambria" panose="02040503050406030204" pitchFamily="18" charset="0"/>
              <a:ea typeface="Cambria" panose="02040503050406030204" pitchFamily="18" charset="0"/>
            </a:endParaRPr>
          </a:p>
        </p:txBody>
      </p:sp>
      <p:sp>
        <p:nvSpPr>
          <p:cNvPr id="4" name="Rectangle 2">
            <a:extLst>
              <a:ext uri="{FF2B5EF4-FFF2-40B4-BE49-F238E27FC236}">
                <a16:creationId xmlns:a16="http://schemas.microsoft.com/office/drawing/2014/main" xmlns="" id="{27771EE3-10C9-78B1-8B2B-996E39F88160}"/>
              </a:ext>
            </a:extLst>
          </p:cNvPr>
          <p:cNvSpPr>
            <a:spLocks noGrp="1" noChangeArrowheads="1"/>
          </p:cNvSpPr>
          <p:nvPr>
            <p:ph type="body" idx="1"/>
          </p:nvPr>
        </p:nvSpPr>
        <p:spPr bwMode="auto">
          <a:xfrm>
            <a:off x="852896" y="1002890"/>
            <a:ext cx="10139569" cy="50240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Enhance Digital Learning Access</a:t>
            </a:r>
            <a:endPar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eaLnBrk="0" fontAlgn="base" hangingPunct="0">
              <a:spcBef>
                <a:spcPct val="0"/>
              </a:spcBef>
              <a:spcAft>
                <a:spcPct val="0"/>
              </a:spcAft>
              <a:buClrTx/>
              <a:buSzTx/>
              <a:buFont typeface="Wingdings" panose="05000000000000000000" pitchFamily="2" charset="2"/>
              <a:buChar char="Ø"/>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Provide a structured online platform to facilitate remote education for students in rural areas.</a:t>
            </a:r>
          </a:p>
          <a:p>
            <a:pPr marL="742950" lvl="1" indent="-285750" eaLnBrk="0" fontAlgn="base" hangingPunct="0">
              <a:spcBef>
                <a:spcPct val="0"/>
              </a:spcBef>
              <a:spcAft>
                <a:spcPct val="0"/>
              </a:spcAft>
              <a:buClrTx/>
              <a:buSzTx/>
              <a:buFont typeface="Wingdings" panose="05000000000000000000" pitchFamily="2" charset="2"/>
              <a:buChar char="Ø"/>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Develop a virtual classroom system with live and recorded sessions for flexible learning.</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Optimize Educational Resource Management</a:t>
            </a:r>
            <a:endPar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eaLnBrk="0" fontAlgn="base" hangingPunct="0">
              <a:spcBef>
                <a:spcPct val="0"/>
              </a:spcBef>
              <a:spcAft>
                <a:spcPct val="0"/>
              </a:spcAft>
              <a:buClrTx/>
              <a:buSzTx/>
              <a:buFont typeface="Wingdings" panose="05000000000000000000" pitchFamily="2" charset="2"/>
              <a:buChar char="Ø"/>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Create a digital repository for books, study materials, and e-learning content.</a:t>
            </a:r>
          </a:p>
          <a:p>
            <a:pPr marL="742950" lvl="1" indent="-285750" eaLnBrk="0" fontAlgn="base" hangingPunct="0">
              <a:spcBef>
                <a:spcPct val="0"/>
              </a:spcBef>
              <a:spcAft>
                <a:spcPct val="0"/>
              </a:spcAft>
              <a:buClrTx/>
              <a:buSzTx/>
              <a:buFont typeface="Wingdings" panose="05000000000000000000" pitchFamily="2" charset="2"/>
              <a:buChar char="Ø"/>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Ensure efficient distribution and access to learning resources.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Improve Connectivity and Infrastructure</a:t>
            </a:r>
            <a:endPar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eaLnBrk="0" fontAlgn="base" hangingPunct="0">
              <a:spcBef>
                <a:spcPct val="0"/>
              </a:spcBef>
              <a:spcAft>
                <a:spcPct val="0"/>
              </a:spcAft>
              <a:buClrTx/>
              <a:buSzTx/>
              <a:buFont typeface="Wingdings" panose="05000000000000000000" pitchFamily="2" charset="2"/>
              <a:buChar char="Ø"/>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Develop tools to optimize internet connectivity for seamless online learning.</a:t>
            </a:r>
          </a:p>
          <a:p>
            <a:pPr marL="742950" lvl="1" indent="-285750" eaLnBrk="0" fontAlgn="base" hangingPunct="0">
              <a:spcBef>
                <a:spcPct val="0"/>
              </a:spcBef>
              <a:spcAft>
                <a:spcPct val="0"/>
              </a:spcAft>
              <a:buClrTx/>
              <a:buSzTx/>
              <a:buFont typeface="Wingdings" panose="05000000000000000000" pitchFamily="2" charset="2"/>
              <a:buChar char="Ø"/>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Enable offline access to essential educational content through mobile applications.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Personalized Learning Experience</a:t>
            </a:r>
            <a:endPar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eaLnBrk="0" fontAlgn="base" hangingPunct="0">
              <a:spcBef>
                <a:spcPct val="0"/>
              </a:spcBef>
              <a:spcAft>
                <a:spcPct val="0"/>
              </a:spcAft>
              <a:buClrTx/>
              <a:buSzTx/>
              <a:buFont typeface="Wingdings" panose="05000000000000000000" pitchFamily="2" charset="2"/>
              <a:buChar char="Ø"/>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Implement a user-friendly </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Dashboard</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for students, teachers, and administrators to track progress and engagement.</a:t>
            </a:r>
          </a:p>
          <a:p>
            <a:pPr marL="742950" lvl="1" indent="-285750" eaLnBrk="0" fontAlgn="base" hangingPunct="0">
              <a:spcBef>
                <a:spcPct val="0"/>
              </a:spcBef>
              <a:spcAft>
                <a:spcPct val="0"/>
              </a:spcAft>
              <a:buClrTx/>
              <a:buSzTx/>
              <a:buFont typeface="Wingdings" panose="05000000000000000000" pitchFamily="2" charset="2"/>
              <a:buChar char="Ø"/>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Provide insights through data analytics to improve learning outcomes.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Promote Community Engagement and Collaboration</a:t>
            </a:r>
            <a:endPar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eaLnBrk="0" fontAlgn="base" hangingPunct="0">
              <a:spcBef>
                <a:spcPct val="0"/>
              </a:spcBef>
              <a:spcAft>
                <a:spcPct val="0"/>
              </a:spcAft>
              <a:buClrTx/>
              <a:buSzTx/>
              <a:buFont typeface="Wingdings" panose="05000000000000000000" pitchFamily="2" charset="2"/>
              <a:buChar char="Ø"/>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Establish an interactive </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Community</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section for students and educators to share knowledge and experiences.</a:t>
            </a:r>
          </a:p>
          <a:p>
            <a:pPr marL="742950" lvl="1" indent="-285750" eaLnBrk="0" fontAlgn="base" hangingPunct="0">
              <a:spcBef>
                <a:spcPct val="0"/>
              </a:spcBef>
              <a:spcAft>
                <a:spcPct val="0"/>
              </a:spcAft>
              <a:buClrTx/>
              <a:buSzTx/>
              <a:buFont typeface="Wingdings" panose="05000000000000000000" pitchFamily="2" charset="2"/>
              <a:buChar char="Ø"/>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Encourage discussions, mentorship, and peer-to-peer learning.</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Ensure Scalability and Sustainability</a:t>
            </a:r>
            <a:endPar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eaLnBrk="0" fontAlgn="base" hangingPunct="0">
              <a:spcBef>
                <a:spcPct val="0"/>
              </a:spcBef>
              <a:spcAft>
                <a:spcPct val="0"/>
              </a:spcAft>
              <a:buClrTx/>
              <a:buSzTx/>
              <a:buFont typeface="Wingdings" panose="05000000000000000000" pitchFamily="2" charset="2"/>
              <a:buChar char="Ø"/>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Design the platform to be adaptable for different educational institutions and learning environments.</a:t>
            </a:r>
          </a:p>
          <a:p>
            <a:pPr marL="742950" lvl="1" indent="-285750" eaLnBrk="0" fontAlgn="base" hangingPunct="0">
              <a:spcBef>
                <a:spcPct val="0"/>
              </a:spcBef>
              <a:spcAft>
                <a:spcPct val="0"/>
              </a:spcAft>
              <a:buClrTx/>
              <a:buSzTx/>
              <a:buFont typeface="Wingdings" panose="05000000000000000000" pitchFamily="2" charset="2"/>
              <a:buChar char="Ø"/>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Use modern technologies to maintain a visually appealing, responsive, and user-friendly interface.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189069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effectLst>
                  <a:glow rad="63500">
                    <a:schemeClr val="accent1">
                      <a:satMod val="175000"/>
                      <a:alpha val="40000"/>
                    </a:schemeClr>
                  </a:glow>
                </a:effectLst>
                <a:latin typeface="Cambria" panose="02040503050406030204" pitchFamily="18" charset="0"/>
                <a:ea typeface="Cambria" panose="02040503050406030204" pitchFamily="18" charset="0"/>
              </a:rPr>
              <a:t>Existing Methods with Drawbacks</a:t>
            </a:r>
            <a:endParaRPr dirty="0">
              <a:effectLst>
                <a:glow rad="101600">
                  <a:schemeClr val="accent3">
                    <a:satMod val="175000"/>
                    <a:alpha val="40000"/>
                  </a:schemeClr>
                </a:glow>
              </a:effectLst>
              <a:latin typeface="Cambria" panose="02040503050406030204" pitchFamily="18" charset="0"/>
              <a:ea typeface="Cambria" panose="02040503050406030204" pitchFamily="18" charset="0"/>
            </a:endParaRPr>
          </a:p>
        </p:txBody>
      </p:sp>
      <p:sp>
        <p:nvSpPr>
          <p:cNvPr id="4" name="Rectangle 2">
            <a:extLst>
              <a:ext uri="{FF2B5EF4-FFF2-40B4-BE49-F238E27FC236}">
                <a16:creationId xmlns:a16="http://schemas.microsoft.com/office/drawing/2014/main" xmlns="" id="{662FEE14-924F-9CE8-7EE0-75EFF8078B11}"/>
              </a:ext>
            </a:extLst>
          </p:cNvPr>
          <p:cNvSpPr>
            <a:spLocks noGrp="1" noChangeArrowheads="1"/>
          </p:cNvSpPr>
          <p:nvPr>
            <p:ph type="body" idx="1"/>
          </p:nvPr>
        </p:nvSpPr>
        <p:spPr bwMode="auto">
          <a:xfrm>
            <a:off x="812800" y="914400"/>
            <a:ext cx="10101006" cy="48639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Wingdings" panose="05000000000000000000" pitchFamily="2" charset="2"/>
              <a:buChar char="Ø"/>
            </a:pPr>
            <a:r>
              <a:rPr lang="en-US" sz="1600" b="1" dirty="0">
                <a:latin typeface="Calibri" panose="020F0502020204030204" pitchFamily="34" charset="0"/>
                <a:ea typeface="Calibri" panose="020F0502020204030204" pitchFamily="34" charset="0"/>
                <a:cs typeface="Calibri" panose="020F0502020204030204" pitchFamily="34" charset="0"/>
              </a:rPr>
              <a:t>Traditional Classroom-Based Learning</a:t>
            </a:r>
            <a:endParaRPr lang="en-US" sz="1600" dirty="0">
              <a:latin typeface="Calibri" panose="020F0502020204030204" pitchFamily="34" charset="0"/>
              <a:ea typeface="Calibri" panose="020F0502020204030204" pitchFamily="34" charset="0"/>
              <a:cs typeface="Calibri" panose="020F0502020204030204" pitchFamily="34" charset="0"/>
            </a:endParaRPr>
          </a:p>
          <a:p>
            <a:pPr lvl="1">
              <a:buFont typeface="Wingdings" panose="05000000000000000000" pitchFamily="2" charset="2"/>
              <a:buChar char="Ø"/>
            </a:pPr>
            <a:r>
              <a:rPr lang="en-US" sz="1600" b="1" dirty="0">
                <a:latin typeface="Calibri" panose="020F0502020204030204" pitchFamily="34" charset="0"/>
                <a:ea typeface="Calibri" panose="020F0502020204030204" pitchFamily="34" charset="0"/>
                <a:cs typeface="Calibri" panose="020F0502020204030204" pitchFamily="34" charset="0"/>
              </a:rPr>
              <a:t>Method</a:t>
            </a:r>
            <a:r>
              <a:rPr lang="en-US" sz="1600" dirty="0">
                <a:latin typeface="Calibri" panose="020F0502020204030204" pitchFamily="34" charset="0"/>
                <a:ea typeface="Calibri" panose="020F0502020204030204" pitchFamily="34" charset="0"/>
                <a:cs typeface="Calibri" panose="020F0502020204030204" pitchFamily="34" charset="0"/>
              </a:rPr>
              <a:t>: Education is delivered in physical classrooms with textbooks and face-to-face teaching.</a:t>
            </a:r>
          </a:p>
          <a:p>
            <a:pPr lvl="1">
              <a:buFont typeface="Wingdings" panose="05000000000000000000" pitchFamily="2" charset="2"/>
              <a:buChar char="Ø"/>
            </a:pPr>
            <a:r>
              <a:rPr lang="en-US" sz="1600" b="1" dirty="0">
                <a:latin typeface="Calibri" panose="020F0502020204030204" pitchFamily="34" charset="0"/>
                <a:ea typeface="Calibri" panose="020F0502020204030204" pitchFamily="34" charset="0"/>
                <a:cs typeface="Calibri" panose="020F0502020204030204" pitchFamily="34" charset="0"/>
              </a:rPr>
              <a:t>Drawbacks</a:t>
            </a:r>
            <a:r>
              <a:rPr lang="en-US" sz="1600" dirty="0">
                <a:latin typeface="Calibri" panose="020F0502020204030204" pitchFamily="34" charset="0"/>
                <a:ea typeface="Calibri" panose="020F0502020204030204" pitchFamily="34" charset="0"/>
                <a:cs typeface="Calibri" panose="020F0502020204030204" pitchFamily="34" charset="0"/>
              </a:rPr>
              <a:t>: Limited infrastructure, lack of trained teachers, and unavailability of quality learning materials in rural areas hinder effective education.</a:t>
            </a:r>
          </a:p>
          <a:p>
            <a:pPr>
              <a:buFont typeface="Wingdings" panose="05000000000000000000" pitchFamily="2" charset="2"/>
              <a:buChar char="Ø"/>
            </a:pPr>
            <a:r>
              <a:rPr lang="en-US" sz="1600" b="1" dirty="0">
                <a:latin typeface="Calibri" panose="020F0502020204030204" pitchFamily="34" charset="0"/>
                <a:ea typeface="Calibri" panose="020F0502020204030204" pitchFamily="34" charset="0"/>
                <a:cs typeface="Calibri" panose="020F0502020204030204" pitchFamily="34" charset="0"/>
              </a:rPr>
              <a:t>Offline Learning with Printed Materials</a:t>
            </a:r>
            <a:endParaRPr lang="en-US" sz="1600" dirty="0">
              <a:latin typeface="Calibri" panose="020F0502020204030204" pitchFamily="34" charset="0"/>
              <a:ea typeface="Calibri" panose="020F0502020204030204" pitchFamily="34" charset="0"/>
              <a:cs typeface="Calibri" panose="020F0502020204030204" pitchFamily="34" charset="0"/>
            </a:endParaRPr>
          </a:p>
          <a:p>
            <a:pPr lvl="1">
              <a:buFont typeface="Wingdings" panose="05000000000000000000" pitchFamily="2" charset="2"/>
              <a:buChar char="Ø"/>
            </a:pPr>
            <a:r>
              <a:rPr lang="en-US" sz="1600" b="1" dirty="0">
                <a:latin typeface="Calibri" panose="020F0502020204030204" pitchFamily="34" charset="0"/>
                <a:ea typeface="Calibri" panose="020F0502020204030204" pitchFamily="34" charset="0"/>
                <a:cs typeface="Calibri" panose="020F0502020204030204" pitchFamily="34" charset="0"/>
              </a:rPr>
              <a:t>Method</a:t>
            </a:r>
            <a:r>
              <a:rPr lang="en-US" sz="1600" dirty="0">
                <a:latin typeface="Calibri" panose="020F0502020204030204" pitchFamily="34" charset="0"/>
                <a:ea typeface="Calibri" panose="020F0502020204030204" pitchFamily="34" charset="0"/>
                <a:cs typeface="Calibri" panose="020F0502020204030204" pitchFamily="34" charset="0"/>
              </a:rPr>
              <a:t>: Schools provide printed books and notes to students for self-study.</a:t>
            </a:r>
          </a:p>
          <a:p>
            <a:pPr lvl="1">
              <a:buFont typeface="Wingdings" panose="05000000000000000000" pitchFamily="2" charset="2"/>
              <a:buChar char="Ø"/>
            </a:pPr>
            <a:r>
              <a:rPr lang="en-US" sz="1600" b="1" dirty="0">
                <a:latin typeface="Calibri" panose="020F0502020204030204" pitchFamily="34" charset="0"/>
                <a:ea typeface="Calibri" panose="020F0502020204030204" pitchFamily="34" charset="0"/>
                <a:cs typeface="Calibri" panose="020F0502020204030204" pitchFamily="34" charset="0"/>
              </a:rPr>
              <a:t>Drawbacks</a:t>
            </a:r>
            <a:r>
              <a:rPr lang="en-US" sz="1600" dirty="0">
                <a:latin typeface="Calibri" panose="020F0502020204030204" pitchFamily="34" charset="0"/>
                <a:ea typeface="Calibri" panose="020F0502020204030204" pitchFamily="34" charset="0"/>
                <a:cs typeface="Calibri" panose="020F0502020204030204" pitchFamily="34" charset="0"/>
              </a:rPr>
              <a:t>: No interactive learning experience; outdated and limited content; students struggle without proper guidance.</a:t>
            </a:r>
            <a:endPar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Ø"/>
            </a:pPr>
            <a:r>
              <a:rPr lang="en-IN" sz="1600" b="1" dirty="0">
                <a:latin typeface="Calibri" panose="020F0502020204030204" pitchFamily="34" charset="0"/>
                <a:ea typeface="Calibri" panose="020F0502020204030204" pitchFamily="34" charset="0"/>
                <a:cs typeface="Calibri" panose="020F0502020204030204" pitchFamily="34" charset="0"/>
              </a:rPr>
              <a:t>Government E-Learning Portals (e.g., SWAYAM, DIKSHA)</a:t>
            </a:r>
            <a:endParaRPr lang="en-IN" sz="1600" dirty="0">
              <a:latin typeface="Calibri" panose="020F0502020204030204" pitchFamily="34" charset="0"/>
              <a:ea typeface="Calibri" panose="020F0502020204030204" pitchFamily="34" charset="0"/>
              <a:cs typeface="Calibri" panose="020F0502020204030204" pitchFamily="34" charset="0"/>
            </a:endParaRPr>
          </a:p>
          <a:p>
            <a:pPr lvl="1">
              <a:buFont typeface="Wingdings" panose="05000000000000000000" pitchFamily="2" charset="2"/>
              <a:buChar char="Ø"/>
            </a:pPr>
            <a:r>
              <a:rPr lang="en-IN" sz="1600" b="1" dirty="0">
                <a:latin typeface="Calibri" panose="020F0502020204030204" pitchFamily="34" charset="0"/>
                <a:ea typeface="Calibri" panose="020F0502020204030204" pitchFamily="34" charset="0"/>
                <a:cs typeface="Calibri" panose="020F0502020204030204" pitchFamily="34" charset="0"/>
              </a:rPr>
              <a:t>Method</a:t>
            </a:r>
            <a:r>
              <a:rPr lang="en-IN" sz="1600" dirty="0">
                <a:latin typeface="Calibri" panose="020F0502020204030204" pitchFamily="34" charset="0"/>
                <a:ea typeface="Calibri" panose="020F0502020204030204" pitchFamily="34" charset="0"/>
                <a:cs typeface="Calibri" panose="020F0502020204030204" pitchFamily="34" charset="0"/>
              </a:rPr>
              <a:t>: Online platforms provide free digital courses and study materials.</a:t>
            </a:r>
          </a:p>
          <a:p>
            <a:pPr lvl="1">
              <a:buFont typeface="Wingdings" panose="05000000000000000000" pitchFamily="2" charset="2"/>
              <a:buChar char="Ø"/>
            </a:pPr>
            <a:r>
              <a:rPr lang="en-IN" sz="1600" b="1" dirty="0">
                <a:latin typeface="Calibri" panose="020F0502020204030204" pitchFamily="34" charset="0"/>
                <a:ea typeface="Calibri" panose="020F0502020204030204" pitchFamily="34" charset="0"/>
                <a:cs typeface="Calibri" panose="020F0502020204030204" pitchFamily="34" charset="0"/>
              </a:rPr>
              <a:t>Drawbacks</a:t>
            </a:r>
            <a:r>
              <a:rPr lang="en-IN" sz="1600" dirty="0">
                <a:latin typeface="Calibri" panose="020F0502020204030204" pitchFamily="34" charset="0"/>
                <a:ea typeface="Calibri" panose="020F0502020204030204" pitchFamily="34" charset="0"/>
                <a:cs typeface="Calibri" panose="020F0502020204030204" pitchFamily="34" charset="0"/>
              </a:rPr>
              <a:t>: Requires stable internet access, which is often unavailable in rural areas; lacks interactive engagement for students.</a:t>
            </a:r>
          </a:p>
          <a:p>
            <a:pPr>
              <a:buFont typeface="Wingdings" panose="05000000000000000000" pitchFamily="2" charset="2"/>
              <a:buChar char="Ø"/>
            </a:pPr>
            <a:r>
              <a:rPr lang="en-IN" sz="1600" b="1" dirty="0">
                <a:latin typeface="Calibri" panose="020F0502020204030204" pitchFamily="34" charset="0"/>
                <a:ea typeface="Calibri" panose="020F0502020204030204" pitchFamily="34" charset="0"/>
                <a:cs typeface="Calibri" panose="020F0502020204030204" pitchFamily="34" charset="0"/>
              </a:rPr>
              <a:t>Mobile Learning Apps (BYJU’S, </a:t>
            </a:r>
            <a:r>
              <a:rPr lang="en-IN" sz="1600" b="1" dirty="0" err="1">
                <a:latin typeface="Calibri" panose="020F0502020204030204" pitchFamily="34" charset="0"/>
                <a:ea typeface="Calibri" panose="020F0502020204030204" pitchFamily="34" charset="0"/>
                <a:cs typeface="Calibri" panose="020F0502020204030204" pitchFamily="34" charset="0"/>
              </a:rPr>
              <a:t>Unacademy</a:t>
            </a:r>
            <a:r>
              <a:rPr lang="en-IN" sz="1600" b="1" dirty="0">
                <a:latin typeface="Calibri" panose="020F0502020204030204" pitchFamily="34" charset="0"/>
                <a:ea typeface="Calibri" panose="020F0502020204030204" pitchFamily="34" charset="0"/>
                <a:cs typeface="Calibri" panose="020F0502020204030204" pitchFamily="34" charset="0"/>
              </a:rPr>
              <a:t>, </a:t>
            </a:r>
            <a:r>
              <a:rPr lang="en-IN" sz="1600" b="1" dirty="0" err="1">
                <a:latin typeface="Calibri" panose="020F0502020204030204" pitchFamily="34" charset="0"/>
                <a:ea typeface="Calibri" panose="020F0502020204030204" pitchFamily="34" charset="0"/>
                <a:cs typeface="Calibri" panose="020F0502020204030204" pitchFamily="34" charset="0"/>
              </a:rPr>
              <a:t>Vedantu</a:t>
            </a:r>
            <a:r>
              <a:rPr lang="en-IN" sz="1600" b="1" dirty="0">
                <a:latin typeface="Calibri" panose="020F0502020204030204" pitchFamily="34" charset="0"/>
                <a:ea typeface="Calibri" panose="020F0502020204030204" pitchFamily="34" charset="0"/>
                <a:cs typeface="Calibri" panose="020F0502020204030204" pitchFamily="34" charset="0"/>
              </a:rPr>
              <a:t>, etc.)</a:t>
            </a:r>
            <a:endParaRPr lang="en-IN" sz="1600" dirty="0">
              <a:latin typeface="Calibri" panose="020F0502020204030204" pitchFamily="34" charset="0"/>
              <a:ea typeface="Calibri" panose="020F0502020204030204" pitchFamily="34" charset="0"/>
              <a:cs typeface="Calibri" panose="020F0502020204030204" pitchFamily="34" charset="0"/>
            </a:endParaRPr>
          </a:p>
          <a:p>
            <a:pPr lvl="1">
              <a:buFont typeface="Wingdings" panose="05000000000000000000" pitchFamily="2" charset="2"/>
              <a:buChar char="Ø"/>
            </a:pPr>
            <a:r>
              <a:rPr lang="en-IN" sz="1600" b="1" dirty="0">
                <a:latin typeface="Calibri" panose="020F0502020204030204" pitchFamily="34" charset="0"/>
                <a:ea typeface="Calibri" panose="020F0502020204030204" pitchFamily="34" charset="0"/>
                <a:cs typeface="Calibri" panose="020F0502020204030204" pitchFamily="34" charset="0"/>
              </a:rPr>
              <a:t>Method</a:t>
            </a:r>
            <a:r>
              <a:rPr lang="en-IN" sz="1600" dirty="0">
                <a:latin typeface="Calibri" panose="020F0502020204030204" pitchFamily="34" charset="0"/>
                <a:ea typeface="Calibri" panose="020F0502020204030204" pitchFamily="34" charset="0"/>
                <a:cs typeface="Calibri" panose="020F0502020204030204" pitchFamily="34" charset="0"/>
              </a:rPr>
              <a:t>: Mobile apps provide interactive video lessons, quizzes, and live classes.</a:t>
            </a:r>
          </a:p>
          <a:p>
            <a:pPr lvl="1">
              <a:buFont typeface="Wingdings" panose="05000000000000000000" pitchFamily="2" charset="2"/>
              <a:buChar char="Ø"/>
            </a:pPr>
            <a:r>
              <a:rPr lang="en-IN" sz="1600" b="1" dirty="0">
                <a:latin typeface="Calibri" panose="020F0502020204030204" pitchFamily="34" charset="0"/>
                <a:ea typeface="Calibri" panose="020F0502020204030204" pitchFamily="34" charset="0"/>
                <a:cs typeface="Calibri" panose="020F0502020204030204" pitchFamily="34" charset="0"/>
              </a:rPr>
              <a:t>Drawbacks</a:t>
            </a:r>
            <a:r>
              <a:rPr lang="en-IN" sz="1600" dirty="0">
                <a:latin typeface="Calibri" panose="020F0502020204030204" pitchFamily="34" charset="0"/>
                <a:ea typeface="Calibri" panose="020F0502020204030204" pitchFamily="34" charset="0"/>
                <a:cs typeface="Calibri" panose="020F0502020204030204" pitchFamily="34" charset="0"/>
              </a:rPr>
              <a:t>: Subscription costs make them inaccessible to underprivileged students; heavy reliance on internet connectivity limits their usability in remote areas.</a:t>
            </a:r>
          </a:p>
        </p:txBody>
      </p:sp>
    </p:spTree>
    <p:extLst>
      <p:ext uri="{BB962C8B-B14F-4D97-AF65-F5344CB8AC3E}">
        <p14:creationId xmlns:p14="http://schemas.microsoft.com/office/powerpoint/2010/main" xmlns="" val="82524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effectLst>
                  <a:glow rad="63500">
                    <a:schemeClr val="accent1">
                      <a:satMod val="175000"/>
                      <a:alpha val="40000"/>
                    </a:schemeClr>
                  </a:glow>
                </a:effectLst>
                <a:latin typeface="Cambria" panose="02040503050406030204" pitchFamily="18" charset="0"/>
                <a:ea typeface="Cambria" panose="02040503050406030204" pitchFamily="18" charset="0"/>
              </a:rPr>
              <a:t>Proposed Method</a:t>
            </a:r>
            <a:endParaRPr dirty="0">
              <a:effectLst>
                <a:glow rad="101600">
                  <a:schemeClr val="accent3">
                    <a:satMod val="175000"/>
                    <a:alpha val="40000"/>
                  </a:schemeClr>
                </a:glow>
              </a:effectLst>
              <a:latin typeface="Cambria" panose="02040503050406030204" pitchFamily="18" charset="0"/>
              <a:ea typeface="Cambria" panose="02040503050406030204" pitchFamily="18" charset="0"/>
            </a:endParaRPr>
          </a:p>
        </p:txBody>
      </p:sp>
      <p:sp>
        <p:nvSpPr>
          <p:cNvPr id="2" name="Text Placeholder 1">
            <a:extLst>
              <a:ext uri="{FF2B5EF4-FFF2-40B4-BE49-F238E27FC236}">
                <a16:creationId xmlns:a16="http://schemas.microsoft.com/office/drawing/2014/main" xmlns="" id="{60CEB93C-7C13-B3E7-E185-9747B12F6A69}"/>
              </a:ext>
            </a:extLst>
          </p:cNvPr>
          <p:cNvSpPr>
            <a:spLocks noGrp="1" noChangeArrowheads="1"/>
          </p:cNvSpPr>
          <p:nvPr>
            <p:ph type="body" idx="1"/>
          </p:nvPr>
        </p:nvSpPr>
        <p:spPr bwMode="auto">
          <a:xfrm>
            <a:off x="812800" y="1093737"/>
            <a:ext cx="10258323" cy="4493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Wingdings" panose="05000000000000000000" pitchFamily="2" charset="2"/>
              <a:buChar char="Ø"/>
            </a:pPr>
            <a:r>
              <a:rPr lang="en-US" sz="1600" b="1" dirty="0">
                <a:latin typeface="Calibri" panose="020F0502020204030204" pitchFamily="34" charset="0"/>
                <a:ea typeface="Calibri" panose="020F0502020204030204" pitchFamily="34" charset="0"/>
                <a:cs typeface="Calibri" panose="020F0502020204030204" pitchFamily="34" charset="0"/>
              </a:rPr>
              <a:t>Centralized Digital Learning Platform</a:t>
            </a:r>
          </a:p>
          <a:p>
            <a:pPr lvl="1">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The platform will serve as a one-stop solution for students, teachers, and educational institutions in rural areas, offering a structured and accessible online learning experience. It will integrate essential educational services such as virtual classrooms, resource management, and community engagement into a single digital ecosystem, simplifying the process of accessing quality education.</a:t>
            </a:r>
          </a:p>
          <a:p>
            <a:pPr>
              <a:buFont typeface="Wingdings" panose="05000000000000000000" pitchFamily="2" charset="2"/>
              <a:buChar char="Ø"/>
            </a:pPr>
            <a:r>
              <a:rPr lang="en-US" sz="1600" b="1" dirty="0">
                <a:latin typeface="Calibri" panose="020F0502020204030204" pitchFamily="34" charset="0"/>
                <a:ea typeface="Calibri" panose="020F0502020204030204" pitchFamily="34" charset="0"/>
                <a:cs typeface="Calibri" panose="020F0502020204030204" pitchFamily="34" charset="0"/>
              </a:rPr>
              <a:t>Virtual Classroom and Live Learning</a:t>
            </a:r>
          </a:p>
          <a:p>
            <a:pPr lvl="1">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A cloud-based virtual classroom will be implemented to enable live streaming of lectures, real-time interaction, and recorded sessions for later access. Interactive tools like quizzes, discussion boards, and collaborative whiteboards will enhance student engagement and improve learning outcomes.</a:t>
            </a:r>
          </a:p>
          <a:p>
            <a:pPr>
              <a:buFont typeface="Wingdings" panose="05000000000000000000" pitchFamily="2" charset="2"/>
              <a:buChar char="Ø"/>
            </a:pPr>
            <a:r>
              <a:rPr lang="en-US" sz="1600" b="1" dirty="0">
                <a:latin typeface="Calibri" panose="020F0502020204030204" pitchFamily="34" charset="0"/>
                <a:ea typeface="Calibri" panose="020F0502020204030204" pitchFamily="34" charset="0"/>
                <a:cs typeface="Calibri" panose="020F0502020204030204" pitchFamily="34" charset="0"/>
              </a:rPr>
              <a:t>Educational Resource Management System</a:t>
            </a:r>
          </a:p>
          <a:p>
            <a:pPr lvl="1">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The platform will provide a centralized repository for managing textbooks, digital content, and multimedia learning materials. Teachers will be able to upload, organize, and distribute study materials efficiently, while students can access and download content even in low-connectivity environments.</a:t>
            </a:r>
          </a:p>
          <a:p>
            <a:pPr>
              <a:buFont typeface="Wingdings" panose="05000000000000000000" pitchFamily="2" charset="2"/>
              <a:buChar char="Ø"/>
            </a:pPr>
            <a:r>
              <a:rPr lang="en-US" sz="1600" b="1" dirty="0">
                <a:latin typeface="Calibri" panose="020F0502020204030204" pitchFamily="34" charset="0"/>
                <a:ea typeface="Calibri" panose="020F0502020204030204" pitchFamily="34" charset="0"/>
                <a:cs typeface="Calibri" panose="020F0502020204030204" pitchFamily="34" charset="0"/>
              </a:rPr>
              <a:t>Mobile and Web Accessibility</a:t>
            </a:r>
          </a:p>
          <a:p>
            <a:pPr lvl="1">
              <a:buFont typeface="Wingdings" panose="05000000000000000000" pitchFamily="2" charset="2"/>
              <a:buChar char="Ø"/>
            </a:pPr>
            <a:r>
              <a:rPr lang="en-US" sz="1600" dirty="0">
                <a:latin typeface="Calibri" panose="020F0502020204030204" pitchFamily="34" charset="0"/>
                <a:ea typeface="Calibri" panose="020F0502020204030204" pitchFamily="34" charset="0"/>
                <a:cs typeface="Calibri" panose="020F0502020204030204" pitchFamily="34" charset="0"/>
              </a:rPr>
              <a:t>To maximize reach, the platform will be developed as both a web application and a mobile, ensuring accessibility across different devices. </a:t>
            </a:r>
          </a:p>
        </p:txBody>
      </p:sp>
    </p:spTree>
    <p:extLst>
      <p:ext uri="{BB962C8B-B14F-4D97-AF65-F5344CB8AC3E}">
        <p14:creationId xmlns:p14="http://schemas.microsoft.com/office/powerpoint/2010/main" xmlns="" val="356876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xmlns="" id="{155F9C3C-2123-5533-6722-5A984B185510}"/>
            </a:ext>
          </a:extLst>
        </p:cNvPr>
        <p:cNvGrpSpPr/>
        <p:nvPr/>
      </p:nvGrpSpPr>
      <p:grpSpPr>
        <a:xfrm>
          <a:off x="0" y="0"/>
          <a:ext cx="0" cy="0"/>
          <a:chOff x="0" y="0"/>
          <a:chExt cx="0" cy="0"/>
        </a:xfrm>
      </p:grpSpPr>
      <p:sp>
        <p:nvSpPr>
          <p:cNvPr id="96" name="Google Shape;96;p14">
            <a:extLst>
              <a:ext uri="{FF2B5EF4-FFF2-40B4-BE49-F238E27FC236}">
                <a16:creationId xmlns:a16="http://schemas.microsoft.com/office/drawing/2014/main" xmlns="" id="{79BAA86E-E8E8-7085-6970-F192D2726181}"/>
              </a:ext>
            </a:extLst>
          </p:cNvPr>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7365D"/>
              </a:buClr>
              <a:buSzPts val="2800"/>
              <a:buFont typeface="Verdana"/>
              <a:buNone/>
            </a:pPr>
            <a:r>
              <a:rPr lang="en-GB" dirty="0">
                <a:effectLst>
                  <a:glow rad="63500">
                    <a:schemeClr val="accent1">
                      <a:satMod val="175000"/>
                      <a:alpha val="40000"/>
                    </a:schemeClr>
                  </a:glow>
                </a:effectLst>
                <a:latin typeface="Cambria" panose="02040503050406030204" pitchFamily="18" charset="0"/>
                <a:ea typeface="Cambria" panose="02040503050406030204" pitchFamily="18" charset="0"/>
              </a:rPr>
              <a:t>Architecture Diagram</a:t>
            </a:r>
            <a:endParaRPr dirty="0">
              <a:effectLst>
                <a:glow rad="101600">
                  <a:schemeClr val="accent3">
                    <a:satMod val="175000"/>
                    <a:alpha val="40000"/>
                  </a:schemeClr>
                </a:glow>
              </a:effectLst>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xmlns="" id="{285B165F-1E96-8434-CFF5-90E39C483EAE}"/>
              </a:ext>
            </a:extLst>
          </p:cNvPr>
          <p:cNvPicPr>
            <a:picLocks noChangeAspect="1"/>
          </p:cNvPicPr>
          <p:nvPr/>
        </p:nvPicPr>
        <p:blipFill>
          <a:blip r:embed="rId3"/>
          <a:stretch>
            <a:fillRect/>
          </a:stretch>
        </p:blipFill>
        <p:spPr>
          <a:xfrm>
            <a:off x="634069" y="1015205"/>
            <a:ext cx="10846731" cy="5037257"/>
          </a:xfrm>
          <a:prstGeom prst="rect">
            <a:avLst/>
          </a:prstGeom>
        </p:spPr>
      </p:pic>
    </p:spTree>
    <p:extLst>
      <p:ext uri="{BB962C8B-B14F-4D97-AF65-F5344CB8AC3E}">
        <p14:creationId xmlns:p14="http://schemas.microsoft.com/office/powerpoint/2010/main" xmlns="" val="2127480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GB" dirty="0">
                <a:effectLst>
                  <a:glow rad="63500">
                    <a:schemeClr val="accent1">
                      <a:satMod val="175000"/>
                      <a:alpha val="40000"/>
                    </a:schemeClr>
                  </a:glow>
                </a:effectLst>
                <a:latin typeface="Cambria" panose="02040503050406030204" pitchFamily="18" charset="0"/>
                <a:ea typeface="Cambria" panose="02040503050406030204" pitchFamily="18" charset="0"/>
              </a:rPr>
              <a:t>Modules</a:t>
            </a:r>
            <a:endParaRPr lang="en-US" dirty="0">
              <a:latin typeface="Cambria" panose="02040503050406030204" pitchFamily="18" charset="0"/>
              <a:ea typeface="Cambria" panose="02040503050406030204" pitchFamily="18" charset="0"/>
            </a:endParaRPr>
          </a:p>
        </p:txBody>
      </p:sp>
      <p:sp>
        <p:nvSpPr>
          <p:cNvPr id="115" name="Google Shape;115;p17"/>
          <p:cNvSpPr txBox="1">
            <a:spLocks noGrp="1"/>
          </p:cNvSpPr>
          <p:nvPr>
            <p:ph type="body" idx="1"/>
          </p:nvPr>
        </p:nvSpPr>
        <p:spPr>
          <a:xfrm>
            <a:off x="812800" y="1143000"/>
            <a:ext cx="10405806" cy="2671916"/>
          </a:xfrm>
          <a:prstGeom prst="rect">
            <a:avLst/>
          </a:prstGeom>
          <a:noFill/>
          <a:ln>
            <a:noFill/>
          </a:ln>
        </p:spPr>
        <p:txBody>
          <a:bodyPr spcFirstLastPara="1" wrap="square" lIns="91425" tIns="45700" rIns="91425" bIns="45700" anchor="t" anchorCtr="0">
            <a:normAutofit fontScale="92500" lnSpcReduction="20000"/>
          </a:bodyPr>
          <a:lstStyle/>
          <a:p>
            <a:pPr marL="76200" indent="0">
              <a:buNone/>
            </a:pPr>
            <a:r>
              <a:rPr lang="en-US" sz="2000" b="1" dirty="0">
                <a:latin typeface="Calibri" panose="020F0502020204030204" pitchFamily="34" charset="0"/>
                <a:ea typeface="Calibri" panose="020F0502020204030204" pitchFamily="34" charset="0"/>
                <a:cs typeface="Calibri" panose="020F0502020204030204" pitchFamily="34" charset="0"/>
              </a:rPr>
              <a:t>Technology Stack Components:</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Front-end</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alt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React.js, </a:t>
            </a:r>
            <a:r>
              <a:rPr lang="en-US" sz="2100" dirty="0">
                <a:latin typeface="Calibri" panose="020F0502020204030204" pitchFamily="34" charset="0"/>
                <a:ea typeface="Calibri" panose="020F0502020204030204" pitchFamily="34" charset="0"/>
                <a:cs typeface="Calibri" panose="020F0502020204030204" pitchFamily="34" charset="0"/>
              </a:rPr>
              <a:t>Tailwind CSS</a:t>
            </a:r>
            <a:r>
              <a:rPr lang="en-US" sz="2100" b="1" dirty="0">
                <a:latin typeface="Calibri" panose="020F0502020204030204" pitchFamily="34" charset="0"/>
                <a:ea typeface="Calibri" panose="020F0502020204030204" pitchFamily="34" charset="0"/>
                <a:cs typeface="Calibri" panose="020F0502020204030204" pitchFamily="34" charset="0"/>
              </a:rPr>
              <a:t> </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(for responsive web interface)</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Back-end</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Node.js with Express.js (for handling API requests and server-side logic)</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Database</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MongoDB </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Authentication &amp; Security</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JWT: For secure authentication.</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API Integration</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RESTful APIs (for fetching mandi prices, retail data, etc.)</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Hosting</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Netlify or </a:t>
            </a:r>
            <a:r>
              <a:rPr kumimoji="0" lang="en-US" altLang="en-US" sz="2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Vercel</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(for web app deployment) </a:t>
            </a:r>
          </a:p>
          <a:p>
            <a:pPr marL="342900" lvl="0" indent="-190500" algn="just" rtl="0">
              <a:spcBef>
                <a:spcPts val="0"/>
              </a:spcBef>
              <a:spcAft>
                <a:spcPts val="0"/>
              </a:spcAft>
              <a:buClr>
                <a:schemeClr val="dk1"/>
              </a:buClr>
              <a:buSzPct val="100000"/>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lvl="0" indent="-190500" algn="just" rtl="0">
              <a:spcBef>
                <a:spcPts val="0"/>
              </a:spcBef>
              <a:spcAft>
                <a:spcPts val="0"/>
              </a:spcAft>
              <a:buClr>
                <a:schemeClr val="dk1"/>
              </a:buClr>
              <a:buSzPct val="100000"/>
              <a:buNone/>
            </a:pPr>
            <a:endParaRPr lang="en-US" b="1" dirty="0">
              <a:latin typeface="Calibri" panose="020F0502020204030204" pitchFamily="34" charset="0"/>
              <a:ea typeface="Calibri" panose="020F0502020204030204" pitchFamily="34" charset="0"/>
              <a:cs typeface="Calibri" panose="020F0502020204030204" pitchFamily="34" charset="0"/>
            </a:endParaRPr>
          </a:p>
          <a:p>
            <a:pPr marL="342900" lvl="0" indent="-190500" algn="just" rtl="0">
              <a:spcBef>
                <a:spcPts val="0"/>
              </a:spcBef>
              <a:spcAft>
                <a:spcPts val="0"/>
              </a:spcAft>
              <a:buClr>
                <a:schemeClr val="dk1"/>
              </a:buClr>
              <a:buSzPct val="100000"/>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lvl="0" indent="-190500" algn="just" rtl="0">
              <a:spcBef>
                <a:spcPts val="0"/>
              </a:spcBef>
              <a:spcAft>
                <a:spcPts val="0"/>
              </a:spcAft>
              <a:buClr>
                <a:schemeClr val="dk1"/>
              </a:buClr>
              <a:buSzPct val="100000"/>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lvl="0" indent="-190500" algn="just" rtl="0">
              <a:lnSpc>
                <a:spcPct val="200000"/>
              </a:lnSpc>
              <a:spcBef>
                <a:spcPts val="0"/>
              </a:spcBef>
              <a:spcAft>
                <a:spcPts val="0"/>
              </a:spcAft>
              <a:buClr>
                <a:schemeClr val="dk1"/>
              </a:buClr>
              <a:buSzPct val="100000"/>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lvl="0" indent="-190500" algn="just" rtl="0">
              <a:lnSpc>
                <a:spcPct val="200000"/>
              </a:lnSpc>
              <a:spcBef>
                <a:spcPts val="0"/>
              </a:spcBef>
              <a:spcAft>
                <a:spcPts val="0"/>
              </a:spcAft>
              <a:buClr>
                <a:schemeClr val="dk1"/>
              </a:buClr>
              <a:buSzPct val="100000"/>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342900" lvl="0" indent="-190500" algn="just" rtl="0">
              <a:lnSpc>
                <a:spcPct val="200000"/>
              </a:lnSpc>
              <a:spcBef>
                <a:spcPts val="0"/>
              </a:spcBef>
              <a:spcAft>
                <a:spcPts val="0"/>
              </a:spcAft>
              <a:buClr>
                <a:schemeClr val="dk1"/>
              </a:buClr>
              <a:buSzPct val="100000"/>
              <a:buNone/>
            </a:pPr>
            <a:endParaRP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1030816154"/>
      </p:ext>
    </p:extLst>
  </p:cSld>
  <p:clrMapOvr>
    <a:masterClrMapping/>
  </p:clrMapOvr>
</p:sld>
</file>

<file path=ppt/theme/theme1.xml><?xml version="1.0" encoding="utf-8"?>
<a:theme xmlns:a="http://schemas.openxmlformats.org/drawingml/2006/main" name="Bioinformatic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1101</TotalTime>
  <Words>1953</Words>
  <Application>Microsoft Office PowerPoint</Application>
  <PresentationFormat>Custom</PresentationFormat>
  <Paragraphs>183</Paragraphs>
  <Slides>24</Slides>
  <Notes>23</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Bioinformatics</vt:lpstr>
      <vt:lpstr>Application to Enhance Educational Infrastructure and Connectivity in Rural Areas</vt:lpstr>
      <vt:lpstr>Abstract</vt:lpstr>
      <vt:lpstr>Github Link</vt:lpstr>
      <vt:lpstr>Literature Survey</vt:lpstr>
      <vt:lpstr>Objectives</vt:lpstr>
      <vt:lpstr>Existing Methods with Drawbacks</vt:lpstr>
      <vt:lpstr>Proposed Method</vt:lpstr>
      <vt:lpstr>Architecture Diagram</vt:lpstr>
      <vt:lpstr>Modules</vt:lpstr>
      <vt:lpstr>Software and Hardware Details</vt:lpstr>
      <vt:lpstr>Timeline of the Project (Gantt Chart) </vt:lpstr>
      <vt:lpstr>Expected Outcomes</vt:lpstr>
      <vt:lpstr>References</vt:lpstr>
      <vt:lpstr>References</vt:lpstr>
      <vt:lpstr>Screenshots</vt:lpstr>
      <vt:lpstr>Screenshots</vt:lpstr>
      <vt:lpstr>Screenshots</vt:lpstr>
      <vt:lpstr>Pseudocode</vt:lpstr>
      <vt:lpstr>Pseudocode</vt:lpstr>
      <vt:lpstr>Pseudocode</vt:lpstr>
      <vt:lpstr>Pseudocode</vt:lpstr>
      <vt:lpstr>Pseudocode</vt:lpstr>
      <vt:lpstr>Project work mapping with SDG</vt:lpstr>
      <vt:lpstr>Slide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Admin</dc:creator>
  <cp:lastModifiedBy>anku</cp:lastModifiedBy>
  <cp:revision>84</cp:revision>
  <dcterms:modified xsi:type="dcterms:W3CDTF">2025-05-14T13:00:14Z</dcterms:modified>
</cp:coreProperties>
</file>